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257" r:id="rId5"/>
    <p:sldId id="275" r:id="rId6"/>
    <p:sldId id="259" r:id="rId7"/>
    <p:sldId id="269" r:id="rId8"/>
    <p:sldId id="271" r:id="rId9"/>
    <p:sldId id="270" r:id="rId10"/>
    <p:sldId id="277" r:id="rId11"/>
    <p:sldId id="278" r:id="rId12"/>
    <p:sldId id="299" r:id="rId13"/>
    <p:sldId id="294" r:id="rId14"/>
    <p:sldId id="295" r:id="rId15"/>
    <p:sldId id="310" r:id="rId16"/>
    <p:sldId id="303" r:id="rId17"/>
    <p:sldId id="315" r:id="rId18"/>
    <p:sldId id="281" r:id="rId19"/>
    <p:sldId id="311" r:id="rId20"/>
    <p:sldId id="298" r:id="rId21"/>
    <p:sldId id="268" r:id="rId22"/>
    <p:sldId id="258" r:id="rId23"/>
    <p:sldId id="316" r:id="rId24"/>
    <p:sldId id="273" r:id="rId25"/>
    <p:sldId id="274" r:id="rId26"/>
    <p:sldId id="276" r:id="rId27"/>
    <p:sldId id="301" r:id="rId28"/>
    <p:sldId id="289" r:id="rId29"/>
    <p:sldId id="272" r:id="rId30"/>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932F5C-BAD3-4203-9744-C7589EEF1642}" v="1" dt="2025-06-25T19:35:08.4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varScale="1">
        <p:scale>
          <a:sx n="52" d="100"/>
          <a:sy n="52" d="100"/>
        </p:scale>
        <p:origin x="58" y="7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Payne" userId="a2bc380c-e80a-4173-b7db-6c2bb0bcdf5b" providerId="ADAL" clId="{0AF76AA7-FAD9-464B-92F4-7D04E0BBCA5C}"/>
    <pc:docChg chg="undo custSel addSld delSld modSld modNotesMaster">
      <pc:chgData name="Lynn Payne" userId="a2bc380c-e80a-4173-b7db-6c2bb0bcdf5b" providerId="ADAL" clId="{0AF76AA7-FAD9-464B-92F4-7D04E0BBCA5C}" dt="2024-01-24T19:05:54.523" v="627" actId="20577"/>
      <pc:docMkLst>
        <pc:docMk/>
      </pc:docMkLst>
      <pc:sldChg chg="modSp mod">
        <pc:chgData name="Lynn Payne" userId="a2bc380c-e80a-4173-b7db-6c2bb0bcdf5b" providerId="ADAL" clId="{0AF76AA7-FAD9-464B-92F4-7D04E0BBCA5C}" dt="2024-01-24T12:51:02.079" v="572" actId="20577"/>
        <pc:sldMkLst>
          <pc:docMk/>
          <pc:sldMk cId="1160782578" sldId="257"/>
        </pc:sldMkLst>
      </pc:sldChg>
      <pc:sldChg chg="addSp delSp modSp mod">
        <pc:chgData name="Lynn Payne" userId="a2bc380c-e80a-4173-b7db-6c2bb0bcdf5b" providerId="ADAL" clId="{0AF76AA7-FAD9-464B-92F4-7D04E0BBCA5C}" dt="2024-01-24T11:46:12.967" v="51"/>
        <pc:sldMkLst>
          <pc:docMk/>
          <pc:sldMk cId="1202057751" sldId="259"/>
        </pc:sldMkLst>
      </pc:sldChg>
      <pc:sldChg chg="modSp mod">
        <pc:chgData name="Lynn Payne" userId="a2bc380c-e80a-4173-b7db-6c2bb0bcdf5b" providerId="ADAL" clId="{0AF76AA7-FAD9-464B-92F4-7D04E0BBCA5C}" dt="2024-01-24T12:43:22.582" v="370" actId="20577"/>
        <pc:sldMkLst>
          <pc:docMk/>
          <pc:sldMk cId="2333404181" sldId="266"/>
        </pc:sldMkLst>
      </pc:sldChg>
      <pc:sldChg chg="addSp modSp mod">
        <pc:chgData name="Lynn Payne" userId="a2bc380c-e80a-4173-b7db-6c2bb0bcdf5b" providerId="ADAL" clId="{0AF76AA7-FAD9-464B-92F4-7D04E0BBCA5C}" dt="2024-01-24T12:47:16.064" v="489" actId="20577"/>
        <pc:sldMkLst>
          <pc:docMk/>
          <pc:sldMk cId="724906914" sldId="268"/>
        </pc:sldMkLst>
      </pc:sldChg>
      <pc:sldChg chg="modSp mod">
        <pc:chgData name="Lynn Payne" userId="a2bc380c-e80a-4173-b7db-6c2bb0bcdf5b" providerId="ADAL" clId="{0AF76AA7-FAD9-464B-92F4-7D04E0BBCA5C}" dt="2024-01-24T19:05:54.523" v="627" actId="20577"/>
        <pc:sldMkLst>
          <pc:docMk/>
          <pc:sldMk cId="1211213699" sldId="269"/>
        </pc:sldMkLst>
      </pc:sldChg>
      <pc:sldChg chg="modSp mod">
        <pc:chgData name="Lynn Payne" userId="a2bc380c-e80a-4173-b7db-6c2bb0bcdf5b" providerId="ADAL" clId="{0AF76AA7-FAD9-464B-92F4-7D04E0BBCA5C}" dt="2024-01-24T12:49:39.674" v="496" actId="27636"/>
        <pc:sldMkLst>
          <pc:docMk/>
          <pc:sldMk cId="2879449044" sldId="272"/>
        </pc:sldMkLst>
      </pc:sldChg>
      <pc:sldChg chg="modSp mod">
        <pc:chgData name="Lynn Payne" userId="a2bc380c-e80a-4173-b7db-6c2bb0bcdf5b" providerId="ADAL" clId="{0AF76AA7-FAD9-464B-92F4-7D04E0BBCA5C}" dt="2024-01-24T12:42:22.615" v="351" actId="5793"/>
        <pc:sldMkLst>
          <pc:docMk/>
          <pc:sldMk cId="1276089187" sldId="281"/>
        </pc:sldMkLst>
      </pc:sldChg>
      <pc:sldChg chg="addSp modSp mod">
        <pc:chgData name="Lynn Payne" userId="a2bc380c-e80a-4173-b7db-6c2bb0bcdf5b" providerId="ADAL" clId="{0AF76AA7-FAD9-464B-92F4-7D04E0BBCA5C}" dt="2024-01-24T12:49:05.053" v="492" actId="1076"/>
        <pc:sldMkLst>
          <pc:docMk/>
          <pc:sldMk cId="4175998546" sldId="289"/>
        </pc:sldMkLst>
      </pc:sldChg>
      <pc:sldChg chg="addSp delSp modSp mod">
        <pc:chgData name="Lynn Payne" userId="a2bc380c-e80a-4173-b7db-6c2bb0bcdf5b" providerId="ADAL" clId="{0AF76AA7-FAD9-464B-92F4-7D04E0BBCA5C}" dt="2024-01-24T12:17:06.336" v="114" actId="27636"/>
        <pc:sldMkLst>
          <pc:docMk/>
          <pc:sldMk cId="1310317030" sldId="294"/>
        </pc:sldMkLst>
      </pc:sldChg>
      <pc:sldChg chg="addSp delSp modSp mod">
        <pc:chgData name="Lynn Payne" userId="a2bc380c-e80a-4173-b7db-6c2bb0bcdf5b" providerId="ADAL" clId="{0AF76AA7-FAD9-464B-92F4-7D04E0BBCA5C}" dt="2024-01-24T16:26:26.929" v="581" actId="1076"/>
        <pc:sldMkLst>
          <pc:docMk/>
          <pc:sldMk cId="1137465277" sldId="295"/>
        </pc:sldMkLst>
      </pc:sldChg>
      <pc:sldChg chg="del">
        <pc:chgData name="Lynn Payne" userId="a2bc380c-e80a-4173-b7db-6c2bb0bcdf5b" providerId="ADAL" clId="{0AF76AA7-FAD9-464B-92F4-7D04E0BBCA5C}" dt="2024-01-24T12:32:57.155" v="205" actId="2696"/>
        <pc:sldMkLst>
          <pc:docMk/>
          <pc:sldMk cId="3134973696" sldId="296"/>
        </pc:sldMkLst>
      </pc:sldChg>
      <pc:sldChg chg="del">
        <pc:chgData name="Lynn Payne" userId="a2bc380c-e80a-4173-b7db-6c2bb0bcdf5b" providerId="ADAL" clId="{0AF76AA7-FAD9-464B-92F4-7D04E0BBCA5C}" dt="2024-01-24T12:38:09.571" v="346" actId="2696"/>
        <pc:sldMkLst>
          <pc:docMk/>
          <pc:sldMk cId="1340147125" sldId="297"/>
        </pc:sldMkLst>
      </pc:sldChg>
      <pc:sldChg chg="modSp mod">
        <pc:chgData name="Lynn Payne" userId="a2bc380c-e80a-4173-b7db-6c2bb0bcdf5b" providerId="ADAL" clId="{0AF76AA7-FAD9-464B-92F4-7D04E0BBCA5C}" dt="2024-01-24T12:45:14.298" v="460" actId="6549"/>
        <pc:sldMkLst>
          <pc:docMk/>
          <pc:sldMk cId="4087354912" sldId="298"/>
        </pc:sldMkLst>
      </pc:sldChg>
      <pc:sldChg chg="addSp delSp modSp mod">
        <pc:chgData name="Lynn Payne" userId="a2bc380c-e80a-4173-b7db-6c2bb0bcdf5b" providerId="ADAL" clId="{0AF76AA7-FAD9-464B-92F4-7D04E0BBCA5C}" dt="2024-01-24T12:02:12.706" v="79"/>
        <pc:sldMkLst>
          <pc:docMk/>
          <pc:sldMk cId="3838807048" sldId="299"/>
        </pc:sldMkLst>
      </pc:sldChg>
      <pc:sldChg chg="modSp mod">
        <pc:chgData name="Lynn Payne" userId="a2bc380c-e80a-4173-b7db-6c2bb0bcdf5b" providerId="ADAL" clId="{0AF76AA7-FAD9-464B-92F4-7D04E0BBCA5C}" dt="2024-01-24T18:27:54.052" v="584" actId="1076"/>
        <pc:sldMkLst>
          <pc:docMk/>
          <pc:sldMk cId="2577784092" sldId="301"/>
        </pc:sldMkLst>
      </pc:sldChg>
      <pc:sldChg chg="modSp mod">
        <pc:chgData name="Lynn Payne" userId="a2bc380c-e80a-4173-b7db-6c2bb0bcdf5b" providerId="ADAL" clId="{0AF76AA7-FAD9-464B-92F4-7D04E0BBCA5C}" dt="2024-01-24T12:34:16.548" v="336" actId="1076"/>
        <pc:sldMkLst>
          <pc:docMk/>
          <pc:sldMk cId="4003477510" sldId="302"/>
        </pc:sldMkLst>
      </pc:sldChg>
      <pc:sldChg chg="modSp mod">
        <pc:chgData name="Lynn Payne" userId="a2bc380c-e80a-4173-b7db-6c2bb0bcdf5b" providerId="ADAL" clId="{0AF76AA7-FAD9-464B-92F4-7D04E0BBCA5C}" dt="2024-01-24T12:34:42.881" v="345" actId="20577"/>
        <pc:sldMkLst>
          <pc:docMk/>
          <pc:sldMk cId="4164062288" sldId="303"/>
        </pc:sldMkLst>
      </pc:sldChg>
      <pc:sldChg chg="new del">
        <pc:chgData name="Lynn Payne" userId="a2bc380c-e80a-4173-b7db-6c2bb0bcdf5b" providerId="ADAL" clId="{0AF76AA7-FAD9-464B-92F4-7D04E0BBCA5C}" dt="2024-01-24T16:14:09.990" v="579" actId="680"/>
        <pc:sldMkLst>
          <pc:docMk/>
          <pc:sldMk cId="308608020" sldId="304"/>
        </pc:sldMkLst>
      </pc:sldChg>
      <pc:sldChg chg="del">
        <pc:chgData name="Lynn Payne" userId="a2bc380c-e80a-4173-b7db-6c2bb0bcdf5b" providerId="ADAL" clId="{0AF76AA7-FAD9-464B-92F4-7D04E0BBCA5C}" dt="2024-01-24T12:52:04.844" v="573" actId="2696"/>
        <pc:sldMkLst>
          <pc:docMk/>
          <pc:sldMk cId="416547879" sldId="304"/>
        </pc:sldMkLst>
      </pc:sldChg>
      <pc:sldChg chg="new del">
        <pc:chgData name="Lynn Payne" userId="a2bc380c-e80a-4173-b7db-6c2bb0bcdf5b" providerId="ADAL" clId="{0AF76AA7-FAD9-464B-92F4-7D04E0BBCA5C}" dt="2024-01-24T16:45:56.968" v="583" actId="680"/>
        <pc:sldMkLst>
          <pc:docMk/>
          <pc:sldMk cId="2167264749" sldId="304"/>
        </pc:sldMkLst>
      </pc:sldChg>
      <pc:sldChg chg="add del">
        <pc:chgData name="Lynn Payne" userId="a2bc380c-e80a-4173-b7db-6c2bb0bcdf5b" providerId="ADAL" clId="{0AF76AA7-FAD9-464B-92F4-7D04E0BBCA5C}" dt="2024-01-24T16:14:07.689" v="578"/>
        <pc:sldMkLst>
          <pc:docMk/>
          <pc:sldMk cId="649071068" sldId="305"/>
        </pc:sldMkLst>
      </pc:sldChg>
    </pc:docChg>
  </pc:docChgLst>
  <pc:docChgLst>
    <pc:chgData name="Chloe Woodfield" userId="f5c6668f-a704-49ba-abcc-7f8148455d4a" providerId="ADAL" clId="{8A11E814-7E69-4468-B99A-D0906D925FF6}"/>
    <pc:docChg chg="custSel modSld">
      <pc:chgData name="Chloe Woodfield" userId="f5c6668f-a704-49ba-abcc-7f8148455d4a" providerId="ADAL" clId="{8A11E814-7E69-4468-B99A-D0906D925FF6}" dt="2025-03-11T12:21:15.284" v="0" actId="21"/>
      <pc:docMkLst>
        <pc:docMk/>
      </pc:docMkLst>
      <pc:sldChg chg="delSp mod">
        <pc:chgData name="Chloe Woodfield" userId="f5c6668f-a704-49ba-abcc-7f8148455d4a" providerId="ADAL" clId="{8A11E814-7E69-4468-B99A-D0906D925FF6}" dt="2025-03-11T12:21:15.284" v="0" actId="21"/>
        <pc:sldMkLst>
          <pc:docMk/>
          <pc:sldMk cId="1160782578" sldId="257"/>
        </pc:sldMkLst>
      </pc:sldChg>
    </pc:docChg>
  </pc:docChgLst>
  <pc:docChgLst>
    <pc:chgData name="Andrea Streets" userId="3bdeeb9d-172f-4947-b884-111000fd30c7" providerId="ADAL" clId="{4E932F5C-BAD3-4203-9744-C7589EEF1642}"/>
    <pc:docChg chg="addSld delSld modSld">
      <pc:chgData name="Andrea Streets" userId="3bdeeb9d-172f-4947-b884-111000fd30c7" providerId="ADAL" clId="{4E932F5C-BAD3-4203-9744-C7589EEF1642}" dt="2025-06-25T19:35:27.920" v="7" actId="20577"/>
      <pc:docMkLst>
        <pc:docMk/>
      </pc:docMkLst>
      <pc:sldChg chg="del">
        <pc:chgData name="Andrea Streets" userId="3bdeeb9d-172f-4947-b884-111000fd30c7" providerId="ADAL" clId="{4E932F5C-BAD3-4203-9744-C7589EEF1642}" dt="2025-06-25T19:35:01.465" v="0" actId="47"/>
        <pc:sldMkLst>
          <pc:docMk/>
          <pc:sldMk cId="4003477510" sldId="302"/>
        </pc:sldMkLst>
      </pc:sldChg>
      <pc:sldChg chg="modSp add mod">
        <pc:chgData name="Andrea Streets" userId="3bdeeb9d-172f-4947-b884-111000fd30c7" providerId="ADAL" clId="{4E932F5C-BAD3-4203-9744-C7589EEF1642}" dt="2025-06-25T19:35:27.920" v="7" actId="20577"/>
        <pc:sldMkLst>
          <pc:docMk/>
          <pc:sldMk cId="1466700307" sldId="310"/>
        </pc:sldMkLst>
        <pc:spChg chg="mod">
          <ac:chgData name="Andrea Streets" userId="3bdeeb9d-172f-4947-b884-111000fd30c7" providerId="ADAL" clId="{4E932F5C-BAD3-4203-9744-C7589EEF1642}" dt="2025-06-25T19:35:27.920" v="7" actId="20577"/>
          <ac:spMkLst>
            <pc:docMk/>
            <pc:sldMk cId="1466700307" sldId="310"/>
            <ac:spMk id="4" creationId="{012CBE2A-F286-440A-1D97-2127E3EE1929}"/>
          </ac:spMkLst>
        </pc:spChg>
      </pc:sldChg>
    </pc:docChg>
  </pc:docChgLst>
  <pc:docChgLst>
    <pc:chgData name="Lynn Payne" userId="a2bc380c-e80a-4173-b7db-6c2bb0bcdf5b" providerId="ADAL" clId="{1C05F720-7ECD-4E4D-974A-DDEDDB51C1E7}"/>
    <pc:docChg chg="addSld delSld modSld modNotesMaster">
      <pc:chgData name="Lynn Payne" userId="a2bc380c-e80a-4173-b7db-6c2bb0bcdf5b" providerId="ADAL" clId="{1C05F720-7ECD-4E4D-974A-DDEDDB51C1E7}" dt="2025-03-21T12:01:40.501" v="333" actId="2696"/>
      <pc:docMkLst>
        <pc:docMk/>
      </pc:docMkLst>
      <pc:sldChg chg="add">
        <pc:chgData name="Lynn Payne" userId="a2bc380c-e80a-4173-b7db-6c2bb0bcdf5b" providerId="ADAL" clId="{1C05F720-7ECD-4E4D-974A-DDEDDB51C1E7}" dt="2025-03-21T11:32:36.655" v="7"/>
        <pc:sldMkLst>
          <pc:docMk/>
          <pc:sldMk cId="3514149852" sldId="258"/>
        </pc:sldMkLst>
      </pc:sldChg>
      <pc:sldChg chg="modSp mod">
        <pc:chgData name="Lynn Payne" userId="a2bc380c-e80a-4173-b7db-6c2bb0bcdf5b" providerId="ADAL" clId="{1C05F720-7ECD-4E4D-974A-DDEDDB51C1E7}" dt="2025-03-21T11:53:27.511" v="314" actId="20577"/>
        <pc:sldMkLst>
          <pc:docMk/>
          <pc:sldMk cId="1202057751" sldId="259"/>
        </pc:sldMkLst>
      </pc:sldChg>
      <pc:sldChg chg="del">
        <pc:chgData name="Lynn Payne" userId="a2bc380c-e80a-4173-b7db-6c2bb0bcdf5b" providerId="ADAL" clId="{1C05F720-7ECD-4E4D-974A-DDEDDB51C1E7}" dt="2025-03-21T12:01:40.501" v="333" actId="2696"/>
        <pc:sldMkLst>
          <pc:docMk/>
          <pc:sldMk cId="2333404181" sldId="266"/>
        </pc:sldMkLst>
      </pc:sldChg>
      <pc:sldChg chg="modSp mod">
        <pc:chgData name="Lynn Payne" userId="a2bc380c-e80a-4173-b7db-6c2bb0bcdf5b" providerId="ADAL" clId="{1C05F720-7ECD-4E4D-974A-DDEDDB51C1E7}" dt="2025-03-21T11:57:46.560" v="331" actId="20577"/>
        <pc:sldMkLst>
          <pc:docMk/>
          <pc:sldMk cId="724906914" sldId="268"/>
        </pc:sldMkLst>
      </pc:sldChg>
      <pc:sldChg chg="add">
        <pc:chgData name="Lynn Payne" userId="a2bc380c-e80a-4173-b7db-6c2bb0bcdf5b" providerId="ADAL" clId="{1C05F720-7ECD-4E4D-974A-DDEDDB51C1E7}" dt="2025-03-21T11:33:01.599" v="9"/>
        <pc:sldMkLst>
          <pc:docMk/>
          <pc:sldMk cId="3929063184" sldId="273"/>
        </pc:sldMkLst>
      </pc:sldChg>
      <pc:sldChg chg="add">
        <pc:chgData name="Lynn Payne" userId="a2bc380c-e80a-4173-b7db-6c2bb0bcdf5b" providerId="ADAL" clId="{1C05F720-7ECD-4E4D-974A-DDEDDB51C1E7}" dt="2025-03-21T11:33:22.197" v="10"/>
        <pc:sldMkLst>
          <pc:docMk/>
          <pc:sldMk cId="503416118" sldId="274"/>
        </pc:sldMkLst>
      </pc:sldChg>
      <pc:sldChg chg="add">
        <pc:chgData name="Lynn Payne" userId="a2bc380c-e80a-4173-b7db-6c2bb0bcdf5b" providerId="ADAL" clId="{1C05F720-7ECD-4E4D-974A-DDEDDB51C1E7}" dt="2025-03-21T11:33:33.818" v="11"/>
        <pc:sldMkLst>
          <pc:docMk/>
          <pc:sldMk cId="146560431" sldId="276"/>
        </pc:sldMkLst>
      </pc:sldChg>
      <pc:sldChg chg="modSp mod">
        <pc:chgData name="Lynn Payne" userId="a2bc380c-e80a-4173-b7db-6c2bb0bcdf5b" providerId="ADAL" clId="{1C05F720-7ECD-4E4D-974A-DDEDDB51C1E7}" dt="2025-03-21T11:40:17.407" v="301" actId="20577"/>
        <pc:sldMkLst>
          <pc:docMk/>
          <pc:sldMk cId="3838807048" sldId="299"/>
        </pc:sldMkLst>
      </pc:sldChg>
      <pc:sldChg chg="modSp mod">
        <pc:chgData name="Lynn Payne" userId="a2bc380c-e80a-4173-b7db-6c2bb0bcdf5b" providerId="ADAL" clId="{1C05F720-7ECD-4E4D-974A-DDEDDB51C1E7}" dt="2025-03-21T11:37:16.356" v="242" actId="255"/>
        <pc:sldMkLst>
          <pc:docMk/>
          <pc:sldMk cId="2577784092" sldId="301"/>
        </pc:sldMkLst>
      </pc:sldChg>
      <pc:sldChg chg="add">
        <pc:chgData name="Lynn Payne" userId="a2bc380c-e80a-4173-b7db-6c2bb0bcdf5b" providerId="ADAL" clId="{1C05F720-7ECD-4E4D-974A-DDEDDB51C1E7}" dt="2025-03-21T12:01:33.235" v="332"/>
        <pc:sldMkLst>
          <pc:docMk/>
          <pc:sldMk cId="2606276706" sldId="311"/>
        </pc:sldMkLst>
      </pc:sldChg>
      <pc:sldChg chg="add">
        <pc:chgData name="Lynn Payne" userId="a2bc380c-e80a-4173-b7db-6c2bb0bcdf5b" providerId="ADAL" clId="{1C05F720-7ECD-4E4D-974A-DDEDDB51C1E7}" dt="2025-03-21T11:30:15.550" v="0"/>
        <pc:sldMkLst>
          <pc:docMk/>
          <pc:sldMk cId="2437779808" sldId="315"/>
        </pc:sldMkLst>
      </pc:sldChg>
      <pc:sldChg chg="add">
        <pc:chgData name="Lynn Payne" userId="a2bc380c-e80a-4173-b7db-6c2bb0bcdf5b" providerId="ADAL" clId="{1C05F720-7ECD-4E4D-974A-DDEDDB51C1E7}" dt="2025-03-21T11:32:49.241" v="8"/>
        <pc:sldMkLst>
          <pc:docMk/>
          <pc:sldMk cId="1525579597" sldId="316"/>
        </pc:sldMkLst>
      </pc:sldChg>
    </pc:docChg>
  </pc:docChgLst>
  <pc:docChgLst>
    <pc:chgData name="Lynn Payne" userId="a2bc380c-e80a-4173-b7db-6c2bb0bcdf5b" providerId="ADAL" clId="{0095DA45-AD5E-476F-94B1-1F68FCA5DA80}"/>
    <pc:docChg chg="modSld">
      <pc:chgData name="Lynn Payne" userId="a2bc380c-e80a-4173-b7db-6c2bb0bcdf5b" providerId="ADAL" clId="{0095DA45-AD5E-476F-94B1-1F68FCA5DA80}" dt="2024-06-27T16:51:02.088" v="46" actId="1076"/>
      <pc:docMkLst>
        <pc:docMk/>
      </pc:docMkLst>
      <pc:sldChg chg="modSp mod">
        <pc:chgData name="Lynn Payne" userId="a2bc380c-e80a-4173-b7db-6c2bb0bcdf5b" providerId="ADAL" clId="{0095DA45-AD5E-476F-94B1-1F68FCA5DA80}" dt="2024-06-27T16:51:02.088" v="46" actId="1076"/>
        <pc:sldMkLst>
          <pc:docMk/>
          <pc:sldMk cId="2577784092" sldId="3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6661" tIns="48331" rIns="96661" bIns="48331" rtlCol="0"/>
          <a:lstStyle>
            <a:lvl1pPr algn="r">
              <a:defRPr sz="13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482600" y="1279525"/>
            <a:ext cx="6138863" cy="3454400"/>
          </a:xfrm>
          <a:prstGeom prst="rect">
            <a:avLst/>
          </a:prstGeom>
          <a:noFill/>
          <a:ln w="12700">
            <a:solidFill>
              <a:prstClr val="black"/>
            </a:solidFill>
          </a:ln>
        </p:spPr>
        <p:txBody>
          <a:bodyPr vert="horz" lIns="96661" tIns="48331" rIns="96661" bIns="48331" rtlCol="0" anchor="ctr"/>
          <a:lstStyle/>
          <a:p>
            <a:endParaRPr lang="en-GB"/>
          </a:p>
        </p:txBody>
      </p:sp>
      <p:sp>
        <p:nvSpPr>
          <p:cNvPr id="5" name="Notes Placeholder 4"/>
          <p:cNvSpPr>
            <a:spLocks noGrp="1"/>
          </p:cNvSpPr>
          <p:nvPr>
            <p:ph type="body" sz="quarter" idx="3"/>
          </p:nvPr>
        </p:nvSpPr>
        <p:spPr>
          <a:xfrm>
            <a:off x="710407" y="4925408"/>
            <a:ext cx="5683250" cy="4029879"/>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6"/>
            <a:ext cx="3078427" cy="513507"/>
          </a:xfrm>
          <a:prstGeom prst="rect">
            <a:avLst/>
          </a:prstGeom>
        </p:spPr>
        <p:txBody>
          <a:bodyPr vert="horz" lIns="96661" tIns="48331" rIns="96661" bIns="48331"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6"/>
            <a:ext cx="3078427" cy="513507"/>
          </a:xfrm>
          <a:prstGeom prst="rect">
            <a:avLst/>
          </a:prstGeom>
        </p:spPr>
        <p:txBody>
          <a:bodyPr vert="horz" lIns="96661" tIns="48331" rIns="96661" bIns="48331" rtlCol="0" anchor="b"/>
          <a:lstStyle>
            <a:lvl1pPr algn="r">
              <a:defRPr sz="13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7.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88000">
              <a:srgbClr val="B4DF87"/>
            </a:gs>
            <a:gs pos="65000">
              <a:schemeClr val="bg1"/>
            </a:gs>
            <a:gs pos="87000">
              <a:schemeClr val="accent6">
                <a:lumMod val="40000"/>
                <a:lumOff val="60000"/>
              </a:schemeClr>
            </a:gs>
            <a:gs pos="42000">
              <a:schemeClr val="bg1"/>
            </a:gs>
            <a:gs pos="83000">
              <a:schemeClr val="accent1">
                <a:lumMod val="5000"/>
                <a:lumOff val="95000"/>
              </a:schemeClr>
            </a:gs>
            <a:gs pos="100000">
              <a:srgbClr val="92D050"/>
            </a:gs>
            <a:gs pos="93000">
              <a:srgbClr val="00B050"/>
            </a:gs>
            <a:gs pos="99000">
              <a:srgbClr val="018A2A"/>
            </a:gs>
          </a:gsLst>
          <a:lin ang="5400000" scaled="1"/>
          <a:tileRect/>
        </a:gradFill>
        <a:effectLst/>
      </p:bgPr>
    </p:bg>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6278" y="117323"/>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7" name="TextBox 6">
            <a:extLst>
              <a:ext uri="{FF2B5EF4-FFF2-40B4-BE49-F238E27FC236}">
                <a16:creationId xmlns:a16="http://schemas.microsoft.com/office/drawing/2014/main" id="{202FA490-B11A-4D90-8BBD-7F18708DC038}"/>
              </a:ext>
            </a:extLst>
          </p:cNvPr>
          <p:cNvSpPr txBox="1"/>
          <p:nvPr/>
        </p:nvSpPr>
        <p:spPr>
          <a:xfrm>
            <a:off x="3790764" y="1296164"/>
            <a:ext cx="7717293" cy="1077218"/>
          </a:xfrm>
          <a:prstGeom prst="rect">
            <a:avLst/>
          </a:prstGeom>
          <a:noFill/>
        </p:spPr>
        <p:txBody>
          <a:bodyPr wrap="square" rtlCol="0">
            <a:spAutoFit/>
          </a:bodyPr>
          <a:lstStyle/>
          <a:p>
            <a:pPr algn="ctr"/>
            <a:r>
              <a:rPr lang="en-GB" sz="3200" b="1" dirty="0">
                <a:solidFill>
                  <a:schemeClr val="tx1"/>
                </a:solidFill>
                <a:latin typeface="Arial" pitchFamily="34" charset="0"/>
                <a:cs typeface="Arial" pitchFamily="34" charset="0"/>
              </a:rPr>
              <a:t>Equine Groom Level 2 </a:t>
            </a:r>
            <a:endParaRPr lang="en-GB" sz="3200" b="1" dirty="0">
              <a:latin typeface="Arial" pitchFamily="34" charset="0"/>
              <a:cs typeface="Arial" pitchFamily="34" charset="0"/>
            </a:endParaRPr>
          </a:p>
          <a:p>
            <a:pPr algn="ctr"/>
            <a:r>
              <a:rPr lang="en-GB" sz="3200" b="1" dirty="0">
                <a:latin typeface="Arial" pitchFamily="34" charset="0"/>
                <a:cs typeface="Arial" pitchFamily="34" charset="0"/>
              </a:rPr>
              <a:t>Apprentice Information</a:t>
            </a:r>
            <a:r>
              <a:rPr lang="en-GB" sz="3200" b="1" dirty="0">
                <a:solidFill>
                  <a:schemeClr val="tx1"/>
                </a:solidFill>
                <a:latin typeface="Arial" pitchFamily="34" charset="0"/>
                <a:cs typeface="Arial" pitchFamily="34" charset="0"/>
              </a:rPr>
              <a:t>  </a:t>
            </a:r>
          </a:p>
        </p:txBody>
      </p:sp>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3311986"/>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2" name="Picture 1">
            <a:extLst>
              <a:ext uri="{FF2B5EF4-FFF2-40B4-BE49-F238E27FC236}">
                <a16:creationId xmlns:a16="http://schemas.microsoft.com/office/drawing/2014/main" id="{0964333B-53DE-4172-B978-E8D90A4F1438}"/>
              </a:ext>
            </a:extLst>
          </p:cNvPr>
          <p:cNvPicPr>
            <a:picLocks noChangeAspect="1"/>
          </p:cNvPicPr>
          <p:nvPr/>
        </p:nvPicPr>
        <p:blipFill>
          <a:blip r:embed="rId4"/>
          <a:stretch>
            <a:fillRect/>
          </a:stretch>
        </p:blipFill>
        <p:spPr>
          <a:xfrm>
            <a:off x="4686840" y="3048923"/>
            <a:ext cx="5602379" cy="2827312"/>
          </a:xfrm>
          <a:prstGeom prst="rect">
            <a:avLst/>
          </a:prstGeom>
        </p:spPr>
      </p:pic>
      <p:pic>
        <p:nvPicPr>
          <p:cNvPr id="11" name="Picture 10">
            <a:extLst>
              <a:ext uri="{FF2B5EF4-FFF2-40B4-BE49-F238E27FC236}">
                <a16:creationId xmlns:a16="http://schemas.microsoft.com/office/drawing/2014/main" id="{DE651E90-F45C-4DA2-A7C5-2238ABFD13DC}"/>
              </a:ext>
            </a:extLst>
          </p:cNvPr>
          <p:cNvPicPr>
            <a:picLocks noChangeAspect="1"/>
          </p:cNvPicPr>
          <p:nvPr/>
        </p:nvPicPr>
        <p:blipFill>
          <a:blip r:embed="rId5"/>
          <a:stretch>
            <a:fillRect/>
          </a:stretch>
        </p:blipFill>
        <p:spPr>
          <a:xfrm>
            <a:off x="5789848" y="6020765"/>
            <a:ext cx="512108" cy="688908"/>
          </a:xfrm>
          <a:prstGeom prst="rect">
            <a:avLst/>
          </a:prstGeom>
        </p:spPr>
      </p:pic>
      <p:pic>
        <p:nvPicPr>
          <p:cNvPr id="12" name="Picture 11" descr="A picture containing text, sign, green, highway&#10;&#10;Description automatically generated">
            <a:extLst>
              <a:ext uri="{FF2B5EF4-FFF2-40B4-BE49-F238E27FC236}">
                <a16:creationId xmlns:a16="http://schemas.microsoft.com/office/drawing/2014/main" id="{E993DDB9-5AC1-41E9-B32F-3A5794FBD4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Tree>
    <p:extLst>
      <p:ext uri="{BB962C8B-B14F-4D97-AF65-F5344CB8AC3E}">
        <p14:creationId xmlns:p14="http://schemas.microsoft.com/office/powerpoint/2010/main" val="1160782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F20936-94F3-DBC4-20D6-99BA96C2B289}"/>
              </a:ext>
            </a:extLst>
          </p:cNvPr>
          <p:cNvSpPr>
            <a:spLocks noGrp="1"/>
          </p:cNvSpPr>
          <p:nvPr>
            <p:ph type="title"/>
          </p:nvPr>
        </p:nvSpPr>
        <p:spPr/>
        <p:txBody>
          <a:bodyPr/>
          <a:lstStyle/>
          <a:p>
            <a:r>
              <a:rPr lang="en-US" b="1" dirty="0"/>
              <a:t>Starting Your Apprenticeship</a:t>
            </a:r>
            <a:endParaRPr lang="en-GB" b="1" dirty="0"/>
          </a:p>
        </p:txBody>
      </p:sp>
      <p:sp>
        <p:nvSpPr>
          <p:cNvPr id="7" name="Content Placeholder 6">
            <a:extLst>
              <a:ext uri="{FF2B5EF4-FFF2-40B4-BE49-F238E27FC236}">
                <a16:creationId xmlns:a16="http://schemas.microsoft.com/office/drawing/2014/main" id="{9251D8DB-0FFD-1140-7B66-CDF8DB42F278}"/>
              </a:ext>
            </a:extLst>
          </p:cNvPr>
          <p:cNvSpPr>
            <a:spLocks noGrp="1"/>
          </p:cNvSpPr>
          <p:nvPr>
            <p:ph idx="1"/>
          </p:nvPr>
        </p:nvSpPr>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Remote Enrolment</a:t>
            </a:r>
            <a:r>
              <a:rPr kumimoji="0" lang="en-US" sz="40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necessary online, apprenticeship, enrolment forms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online introductory learning activities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Commencement of off the job training log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After your enrolment is completed, you will be contacted by your Training Consultant to arrange your induction and first training session.</a:t>
            </a:r>
          </a:p>
          <a:p>
            <a:endParaRPr lang="en-GB" dirty="0"/>
          </a:p>
        </p:txBody>
      </p:sp>
    </p:spTree>
    <p:extLst>
      <p:ext uri="{BB962C8B-B14F-4D97-AF65-F5344CB8AC3E}">
        <p14:creationId xmlns:p14="http://schemas.microsoft.com/office/powerpoint/2010/main" val="1310317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Session Content</a:t>
            </a:r>
            <a:endParaRPr lang="en-GB"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DEC763E0-5334-4FA1-946E-97019007FB5F}"/>
              </a:ext>
            </a:extLst>
          </p:cNvPr>
          <p:cNvSpPr>
            <a:spLocks noGrp="1"/>
          </p:cNvSpPr>
          <p:nvPr>
            <p:ph idx="1"/>
          </p:nvPr>
        </p:nvSpPr>
        <p:spPr>
          <a:xfrm>
            <a:off x="762000" y="1690688"/>
            <a:ext cx="10515600" cy="4351338"/>
          </a:xfrm>
        </p:spPr>
        <p:txBody>
          <a:bodyPr/>
          <a:lstStyle/>
          <a:p>
            <a:pPr marL="0" marR="0" lvl="0" indent="0" algn="l" defTabSz="711200" rtl="0" eaLnBrk="1" fontAlgn="auto" latinLnBrk="0" hangingPunct="1">
              <a:lnSpc>
                <a:spcPct val="90000"/>
              </a:lnSpc>
              <a:spcBef>
                <a:spcPct val="0"/>
              </a:spcBef>
              <a:spcAft>
                <a:spcPct val="350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each session you will cover some or all of the following:</a:t>
            </a: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in Skills, Knowledge and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Behaviours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will be delivered by both your employer and your TC and your progress will be reviewed.</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Off Job Training log will be reviewed and updated. </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TC’s will also provide training for the wider curriculum to include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maths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English, Equality &amp; Diversity, e-safety, Safeguarding, Prevent (including British Values) &amp; relevant Information, Advice &amp; Guidance.</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Directed work and study to be completed by next session will be agreed and recorded by you, your employer or representative and the TC.</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Tree>
    <p:extLst>
      <p:ext uri="{BB962C8B-B14F-4D97-AF65-F5344CB8AC3E}">
        <p14:creationId xmlns:p14="http://schemas.microsoft.com/office/powerpoint/2010/main" val="113746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a:t>
            </a:r>
            <a:r>
              <a:rPr lang="en-GB">
                <a:latin typeface="Arial" panose="020B0604020202020204" pitchFamily="34" charset="0"/>
                <a:cs typeface="Arial" panose="020B0604020202020204" pitchFamily="34" charset="0"/>
              </a:rPr>
              <a:t>of 348 hours, </a:t>
            </a:r>
            <a:r>
              <a:rPr lang="en-GB" dirty="0">
                <a:latin typeface="Arial" panose="020B0604020202020204" pitchFamily="34" charset="0"/>
                <a:cs typeface="Arial" panose="020B0604020202020204" pitchFamily="34" charset="0"/>
              </a:rPr>
              <a:t>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a:t>
            </a:r>
          </a:p>
        </p:txBody>
      </p:sp>
    </p:spTree>
    <p:extLst>
      <p:ext uri="{BB962C8B-B14F-4D97-AF65-F5344CB8AC3E}">
        <p14:creationId xmlns:p14="http://schemas.microsoft.com/office/powerpoint/2010/main" val="4164062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Gateway</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838199" y="1951223"/>
            <a:ext cx="10515600" cy="4351338"/>
          </a:xfrm>
        </p:spPr>
        <p:txBody>
          <a:bodyPr>
            <a:normAutofit fontScale="62500" lnSpcReduction="20000"/>
          </a:bodyPr>
          <a:lstStyle/>
          <a:p>
            <a:pPr marL="0" indent="0">
              <a:lnSpc>
                <a:spcPct val="120000"/>
              </a:lnSpc>
              <a:spcBef>
                <a:spcPts val="0"/>
              </a:spcBef>
              <a:buNone/>
            </a:pPr>
            <a:r>
              <a:rPr lang="en-GB" dirty="0">
                <a:latin typeface="Arial" panose="020B0604020202020204" pitchFamily="34" charset="0"/>
                <a:cs typeface="Arial" panose="020B0604020202020204" pitchFamily="34" charset="0"/>
              </a:rPr>
              <a:t>Once you have completed the planned training which is expected to take you to within three months of the planned duration and your showcase evidence is complete, you will undertake a discussion with your trainer/manager and your TC to agree if you are ready for your End Point Assessment (EPA). </a:t>
            </a:r>
          </a:p>
          <a:p>
            <a:pPr marL="0" indent="0">
              <a:lnSpc>
                <a:spcPct val="120000"/>
              </a:lnSpc>
              <a:spcBef>
                <a:spcPts val="0"/>
              </a:spcBef>
              <a:buNone/>
            </a:pPr>
            <a:r>
              <a:rPr lang="en-GB" dirty="0">
                <a:latin typeface="Arial" panose="020B0604020202020204" pitchFamily="34" charset="0"/>
                <a:cs typeface="Arial" panose="020B0604020202020204" pitchFamily="34" charset="0"/>
              </a:rPr>
              <a:t>This discussion is called ‘Gateway’.</a:t>
            </a:r>
          </a:p>
          <a:p>
            <a:pPr marL="0" indent="0">
              <a:lnSpc>
                <a:spcPct val="120000"/>
              </a:lnSpc>
              <a:spcBef>
                <a:spcPts val="0"/>
              </a:spcBef>
              <a:buNone/>
            </a:pPr>
            <a:endParaRPr lang="en-GB" dirty="0">
              <a:latin typeface="Arial" panose="020B0604020202020204" pitchFamily="34" charset="0"/>
              <a:cs typeface="Arial" panose="020B0604020202020204" pitchFamily="34" charset="0"/>
            </a:endParaRPr>
          </a:p>
          <a:p>
            <a:pPr marL="0" indent="0">
              <a:lnSpc>
                <a:spcPct val="120000"/>
              </a:lnSpc>
              <a:spcBef>
                <a:spcPts val="0"/>
              </a:spcBef>
              <a:buNone/>
            </a:pPr>
            <a:r>
              <a:rPr lang="en-GB" dirty="0">
                <a:latin typeface="Arial" panose="020B0604020202020204" pitchFamily="34" charset="0"/>
                <a:cs typeface="Arial" panose="020B0604020202020204" pitchFamily="34" charset="0"/>
              </a:rPr>
              <a:t>If all agree that you have undertaken all of the training requirements &amp; have evidence to support;</a:t>
            </a:r>
          </a:p>
          <a:p>
            <a:pPr lvl="1">
              <a:lnSpc>
                <a:spcPct val="120000"/>
              </a:lnSpc>
              <a:spcBef>
                <a:spcPts val="0"/>
              </a:spcBef>
            </a:pPr>
            <a:r>
              <a:rPr lang="en-GB" sz="2900" dirty="0">
                <a:latin typeface="Arial" panose="020B0604020202020204" pitchFamily="34" charset="0"/>
                <a:cs typeface="Arial" panose="020B0604020202020204" pitchFamily="34" charset="0"/>
              </a:rPr>
              <a:t>The required Off Job Training hours, </a:t>
            </a:r>
          </a:p>
          <a:p>
            <a:pPr lvl="1">
              <a:lnSpc>
                <a:spcPct val="120000"/>
              </a:lnSpc>
              <a:spcBef>
                <a:spcPts val="0"/>
              </a:spcBef>
            </a:pPr>
            <a:r>
              <a:rPr lang="en-GB" sz="2900" dirty="0">
                <a:latin typeface="Arial" panose="020B0604020202020204" pitchFamily="34" charset="0"/>
                <a:cs typeface="Arial" panose="020B0604020202020204" pitchFamily="34" charset="0"/>
              </a:rPr>
              <a:t>Functional Skills Maths &amp; English tests (if applicable) </a:t>
            </a:r>
          </a:p>
          <a:p>
            <a:pPr lvl="1">
              <a:lnSpc>
                <a:spcPct val="120000"/>
              </a:lnSpc>
              <a:spcBef>
                <a:spcPts val="0"/>
              </a:spcBef>
            </a:pPr>
            <a:r>
              <a:rPr lang="en-GB" sz="2900" dirty="0">
                <a:latin typeface="Arial" panose="020B0604020202020204" pitchFamily="34" charset="0"/>
                <a:cs typeface="Arial" panose="020B0604020202020204" pitchFamily="34" charset="0"/>
              </a:rPr>
              <a:t>Competency and supporting evidence for all required skills, knowledge &amp; behaviours</a:t>
            </a:r>
          </a:p>
          <a:p>
            <a:pPr marL="0" indent="0">
              <a:lnSpc>
                <a:spcPct val="120000"/>
              </a:lnSpc>
              <a:spcBef>
                <a:spcPts val="0"/>
              </a:spcBef>
              <a:buNone/>
            </a:pPr>
            <a:endParaRPr lang="en-GB" dirty="0">
              <a:latin typeface="Arial" panose="020B0604020202020204" pitchFamily="34" charset="0"/>
              <a:cs typeface="Arial" panose="020B0604020202020204" pitchFamily="34" charset="0"/>
            </a:endParaRPr>
          </a:p>
          <a:p>
            <a:pPr marL="0" indent="0">
              <a:lnSpc>
                <a:spcPct val="120000"/>
              </a:lnSpc>
              <a:spcBef>
                <a:spcPts val="0"/>
              </a:spcBef>
              <a:buNone/>
            </a:pPr>
            <a:r>
              <a:rPr lang="en-GB" dirty="0">
                <a:latin typeface="Arial" panose="020B0604020202020204" pitchFamily="34" charset="0"/>
                <a:cs typeface="Arial" panose="020B0604020202020204" pitchFamily="34" charset="0"/>
              </a:rPr>
              <a:t>Your TC will work with you to prepare your showcase portfolio for EPA.</a:t>
            </a:r>
          </a:p>
          <a:p>
            <a:pPr marL="0" indent="0">
              <a:lnSpc>
                <a:spcPct val="120000"/>
              </a:lnSpc>
              <a:spcBef>
                <a:spcPts val="0"/>
              </a:spcBef>
              <a:buNone/>
            </a:pPr>
            <a:endParaRPr lang="en-GB" dirty="0">
              <a:latin typeface="Arial" panose="020B0604020202020204" pitchFamily="34" charset="0"/>
              <a:cs typeface="Arial" panose="020B0604020202020204" pitchFamily="34" charset="0"/>
            </a:endParaRPr>
          </a:p>
          <a:p>
            <a:pPr marL="0" indent="0">
              <a:lnSpc>
                <a:spcPct val="120000"/>
              </a:lnSpc>
              <a:spcBef>
                <a:spcPts val="0"/>
              </a:spcBef>
              <a:buNone/>
            </a:pPr>
            <a:r>
              <a:rPr lang="en-GB"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86" y="104590"/>
            <a:ext cx="1122227" cy="1493391"/>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D390F35D-49B0-3E7F-7BA6-5108F9B29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779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838200" y="1923280"/>
            <a:ext cx="10515600" cy="4351338"/>
          </a:xfrm>
        </p:spPr>
        <p:txBody>
          <a:bodyPr>
            <a:normAutofit fontScale="62500" lnSpcReduction="20000"/>
          </a:bodyPr>
          <a:lstStyle/>
          <a:p>
            <a:r>
              <a:rPr lang="en-GB" dirty="0">
                <a:latin typeface="Arial" panose="020B0604020202020204" pitchFamily="34" charset="0"/>
                <a:cs typeface="Arial" panose="020B0604020202020204" pitchFamily="34" charset="0"/>
              </a:rPr>
              <a:t>Your End Point Assessment will be completed by an externally trained </a:t>
            </a:r>
          </a:p>
          <a:p>
            <a:pPr marL="0" indent="0">
              <a:buNone/>
            </a:pPr>
            <a:r>
              <a:rPr lang="en-GB" dirty="0">
                <a:latin typeface="Arial" panose="020B0604020202020204" pitchFamily="34" charset="0"/>
                <a:cs typeface="Arial" panose="020B0604020202020204" pitchFamily="34" charset="0"/>
              </a:rPr>
              <a:t>	professional, the Independent End Point Assessor (IEPA)</a:t>
            </a:r>
          </a:p>
          <a:p>
            <a:r>
              <a:rPr lang="en-GB" dirty="0">
                <a:latin typeface="Arial" panose="020B0604020202020204" pitchFamily="34" charset="0"/>
                <a:cs typeface="Arial" panose="020B0604020202020204" pitchFamily="34" charset="0"/>
              </a:rPr>
              <a:t>They will have been sent your Showcase folder to review. </a:t>
            </a:r>
          </a:p>
          <a:p>
            <a:r>
              <a:rPr lang="en-GB" dirty="0">
                <a:latin typeface="Arial" panose="020B0604020202020204" pitchFamily="34" charset="0"/>
                <a:cs typeface="Arial" panose="020B0604020202020204" pitchFamily="34" charset="0"/>
              </a:rPr>
              <a:t>The assessment will be carried out within 3 months from Gateway.</a:t>
            </a:r>
          </a:p>
          <a:p>
            <a:r>
              <a:rPr lang="en-GB" b="1" dirty="0">
                <a:latin typeface="Arial" panose="020B0604020202020204" pitchFamily="34" charset="0"/>
                <a:cs typeface="Arial" panose="020B0604020202020204" pitchFamily="34" charset="0"/>
              </a:rPr>
              <a:t>The Knowledge test </a:t>
            </a:r>
            <a:r>
              <a:rPr lang="en-GB" dirty="0">
                <a:latin typeface="Arial" panose="020B0604020202020204" pitchFamily="34" charset="0"/>
                <a:cs typeface="Arial" panose="020B0604020202020204" pitchFamily="34" charset="0"/>
              </a:rPr>
              <a:t>– an on-line maximum of 75 minutes assessment of 50 multiple choice questions.</a:t>
            </a:r>
          </a:p>
          <a:p>
            <a:r>
              <a:rPr lang="en-GB" b="1" dirty="0">
                <a:latin typeface="Arial" panose="020B0604020202020204" pitchFamily="34" charset="0"/>
                <a:cs typeface="Arial" panose="020B0604020202020204" pitchFamily="34" charset="0"/>
              </a:rPr>
              <a:t>The Practical Observation </a:t>
            </a:r>
            <a:r>
              <a:rPr lang="en-GB" dirty="0">
                <a:latin typeface="Arial" panose="020B0604020202020204" pitchFamily="34" charset="0"/>
                <a:cs typeface="Arial" panose="020B0604020202020204" pitchFamily="34" charset="0"/>
              </a:rPr>
              <a:t>-</a:t>
            </a:r>
            <a:r>
              <a:rPr lang="en-GB" b="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This Independent End Point Assessor (IEPA) will observe you carrying out practical tasks to cover a range of practical activities in your workplace. This may last up to 5 hours. </a:t>
            </a:r>
          </a:p>
          <a:p>
            <a:r>
              <a:rPr lang="en-GB" b="1" dirty="0">
                <a:latin typeface="Arial" panose="020B0604020202020204" pitchFamily="34" charset="0"/>
                <a:cs typeface="Arial" panose="020B0604020202020204" pitchFamily="34" charset="0"/>
              </a:rPr>
              <a:t>The Professional Discussion </a:t>
            </a:r>
            <a:r>
              <a:rPr lang="en-GB" dirty="0">
                <a:latin typeface="Arial" panose="020B0604020202020204" pitchFamily="34" charset="0"/>
                <a:cs typeface="Arial" panose="020B0604020202020204" pitchFamily="34" charset="0"/>
              </a:rPr>
              <a:t>-  They will also undertake a professional discussion around your knowledge, practical skills, behaviours and the work you have completed in your showcase folder.  This will occur on the same day following the practical observation.  </a:t>
            </a:r>
          </a:p>
          <a:p>
            <a:pPr marL="0" indent="0">
              <a:buNone/>
            </a:pPr>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must provide photographic identification on the day of the EPA to confirm who you are.</a:t>
            </a:r>
          </a:p>
          <a:p>
            <a:r>
              <a:rPr lang="en-GB" dirty="0">
                <a:latin typeface="Arial" panose="020B0604020202020204" pitchFamily="34" charset="0"/>
                <a:cs typeface="Arial" panose="020B0604020202020204" pitchFamily="34" charset="0"/>
              </a:rPr>
              <a:t>Your Training Consultant will make sure that you are fully prepared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DB783DC-40FE-4BC5-BFAC-0198949964E1}"/>
              </a:ext>
            </a:extLst>
          </p:cNvPr>
          <p:cNvPicPr>
            <a:picLocks noChangeAspect="1"/>
          </p:cNvPicPr>
          <p:nvPr/>
        </p:nvPicPr>
        <p:blipFill>
          <a:blip r:embed="rId2"/>
          <a:stretch>
            <a:fillRect/>
          </a:stretch>
        </p:blipFill>
        <p:spPr>
          <a:xfrm>
            <a:off x="8636788" y="1027906"/>
            <a:ext cx="3353591" cy="2093912"/>
          </a:xfrm>
          <a:prstGeom prst="rect">
            <a:avLst/>
          </a:prstGeom>
        </p:spPr>
      </p:pic>
    </p:spTree>
    <p:extLst>
      <p:ext uri="{BB962C8B-B14F-4D97-AF65-F5344CB8AC3E}">
        <p14:creationId xmlns:p14="http://schemas.microsoft.com/office/powerpoint/2010/main" val="1276089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92500" lnSpcReduction="10000"/>
          </a:bodyPr>
          <a:lstStyle/>
          <a:p>
            <a:pPr marL="0" indent="0">
              <a:lnSpc>
                <a:spcPct val="110000"/>
              </a:lnSpc>
              <a:spcBef>
                <a:spcPts val="0"/>
              </a:spcBef>
              <a:buNone/>
            </a:pPr>
            <a:r>
              <a:rPr lang="en-US" sz="24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10000"/>
              </a:lnSpc>
              <a:spcBef>
                <a:spcPts val="0"/>
              </a:spcBef>
              <a:buNone/>
            </a:pPr>
            <a:endParaRPr lang="en-US" sz="2400" dirty="0">
              <a:latin typeface="Arial" panose="020B0604020202020204" pitchFamily="34" charset="0"/>
              <a:cs typeface="Arial" panose="020B0604020202020204" pitchFamily="34" charset="0"/>
            </a:endParaRPr>
          </a:p>
          <a:p>
            <a:pPr>
              <a:lnSpc>
                <a:spcPct val="110000"/>
              </a:lnSpc>
              <a:spcBef>
                <a:spcPts val="0"/>
              </a:spcBef>
            </a:pPr>
            <a:r>
              <a:rPr lang="en-US" sz="2400" dirty="0">
                <a:latin typeface="Arial" panose="020B0604020202020204" pitchFamily="34" charset="0"/>
                <a:cs typeface="Arial" panose="020B0604020202020204" pitchFamily="34" charset="0"/>
              </a:rPr>
              <a:t>Safeguarding</a:t>
            </a:r>
          </a:p>
          <a:p>
            <a:pPr>
              <a:lnSpc>
                <a:spcPct val="110000"/>
              </a:lnSpc>
              <a:spcBef>
                <a:spcPts val="0"/>
              </a:spcBef>
            </a:pPr>
            <a:r>
              <a:rPr lang="en-US" sz="2400" dirty="0">
                <a:latin typeface="Arial" panose="020B0604020202020204" pitchFamily="34" charset="0"/>
                <a:cs typeface="Arial" panose="020B0604020202020204" pitchFamily="34" charset="0"/>
              </a:rPr>
              <a:t>PREVENT</a:t>
            </a:r>
          </a:p>
          <a:p>
            <a:pPr>
              <a:lnSpc>
                <a:spcPct val="110000"/>
              </a:lnSpc>
              <a:spcBef>
                <a:spcPts val="0"/>
              </a:spcBef>
            </a:pPr>
            <a:r>
              <a:rPr lang="en-US" sz="2400" dirty="0">
                <a:latin typeface="Arial" panose="020B0604020202020204" pitchFamily="34" charset="0"/>
                <a:cs typeface="Arial" panose="020B0604020202020204" pitchFamily="34" charset="0"/>
              </a:rPr>
              <a:t>British Values</a:t>
            </a:r>
          </a:p>
          <a:p>
            <a:pPr>
              <a:lnSpc>
                <a:spcPct val="110000"/>
              </a:lnSpc>
              <a:spcBef>
                <a:spcPts val="0"/>
              </a:spcBef>
            </a:pPr>
            <a:r>
              <a:rPr lang="en-US" sz="2400" dirty="0">
                <a:latin typeface="Arial" panose="020B0604020202020204" pitchFamily="34" charset="0"/>
                <a:cs typeface="Arial" panose="020B0604020202020204" pitchFamily="34" charset="0"/>
              </a:rPr>
              <a:t>E-Safety</a:t>
            </a:r>
          </a:p>
          <a:p>
            <a:pPr>
              <a:lnSpc>
                <a:spcPct val="110000"/>
              </a:lnSpc>
              <a:spcBef>
                <a:spcPts val="0"/>
              </a:spcBef>
            </a:pPr>
            <a:r>
              <a:rPr lang="en-US" sz="24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4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400" dirty="0">
                <a:latin typeface="Arial" panose="020B0604020202020204" pitchFamily="34" charset="0"/>
                <a:cs typeface="Arial" panose="020B0604020202020204" pitchFamily="34" charset="0"/>
              </a:rPr>
              <a:t>Study Skills</a:t>
            </a:r>
          </a:p>
          <a:p>
            <a:pPr>
              <a:lnSpc>
                <a:spcPct val="110000"/>
              </a:lnSpc>
              <a:spcBef>
                <a:spcPts val="0"/>
              </a:spcBef>
            </a:pPr>
            <a:r>
              <a:rPr lang="en-US" sz="24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4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Smart Assessor </a:t>
            </a:r>
            <a:endParaRPr lang="en-GB" sz="4000" b="1" dirty="0">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work produced by the apprentice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access to the internet and technological equipment</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 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7" name="2DB10A13-D40A-4359-89D6-322E19C24196">
            <a:extLst>
              <a:ext uri="{FF2B5EF4-FFF2-40B4-BE49-F238E27FC236}">
                <a16:creationId xmlns:a16="http://schemas.microsoft.com/office/drawing/2014/main" id="{3314C3E4-D1AF-4066-BFD1-258B5A3F7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5108" y="127434"/>
            <a:ext cx="2250747" cy="868788"/>
          </a:xfrm>
          <a:prstGeom prst="rect">
            <a:avLst/>
          </a:prstGeom>
        </p:spPr>
      </p:pic>
    </p:spTree>
    <p:extLst>
      <p:ext uri="{BB962C8B-B14F-4D97-AF65-F5344CB8AC3E}">
        <p14:creationId xmlns:p14="http://schemas.microsoft.com/office/powerpoint/2010/main" val="4087354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Maths &amp; English &amp; Digital Skills</a:t>
            </a:r>
          </a:p>
        </p:txBody>
      </p:sp>
      <p:sp>
        <p:nvSpPr>
          <p:cNvPr id="5" name="Content Placeholder 2">
            <a:extLst>
              <a:ext uri="{FF2B5EF4-FFF2-40B4-BE49-F238E27FC236}">
                <a16:creationId xmlns:a16="http://schemas.microsoft.com/office/drawing/2014/main" id="{AC5F71D1-EEE0-471D-AA04-C6BDE1F50228}"/>
              </a:ext>
            </a:extLst>
          </p:cNvPr>
          <p:cNvSpPr txBox="1">
            <a:spLocks/>
          </p:cNvSpPr>
          <p:nvPr/>
        </p:nvSpPr>
        <p:spPr>
          <a:xfrm>
            <a:off x="325464" y="1242875"/>
            <a:ext cx="10515600" cy="4667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endParaRPr lang="en-GB" dirty="0"/>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33108" y="4237463"/>
            <a:ext cx="3072160" cy="3072160"/>
          </a:xfrm>
          <a:prstGeom prst="rect">
            <a:avLst/>
          </a:prstGeom>
        </p:spPr>
      </p:pic>
      <p:pic>
        <p:nvPicPr>
          <p:cNvPr id="9" name="2DB10A13-D40A-4359-89D6-322E19C24196">
            <a:extLst>
              <a:ext uri="{FF2B5EF4-FFF2-40B4-BE49-F238E27FC236}">
                <a16:creationId xmlns:a16="http://schemas.microsoft.com/office/drawing/2014/main" id="{2B9B0BB6-FC10-47D7-9541-3166542C8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22CC9C0-3D1B-A152-2025-6237F890B757}"/>
              </a:ext>
            </a:extLst>
          </p:cNvPr>
          <p:cNvSpPr txBox="1"/>
          <p:nvPr/>
        </p:nvSpPr>
        <p:spPr>
          <a:xfrm>
            <a:off x="586596" y="1632302"/>
            <a:ext cx="9092241" cy="4382995"/>
          </a:xfrm>
          <a:prstGeom prst="rect">
            <a:avLst/>
          </a:prstGeom>
          <a:noFill/>
        </p:spPr>
        <p:txBody>
          <a:bodyPr wrap="square">
            <a:spAutoFit/>
          </a:bodyPr>
          <a:lstStyle/>
          <a:p>
            <a:pPr>
              <a:lnSpc>
                <a:spcPct val="120000"/>
              </a:lnSpc>
              <a:buFont typeface="Wingdings" panose="05000000000000000000" pitchFamily="2" charset="2"/>
              <a:buChar char="§"/>
              <a:defRP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All apprentices are expected to continue to improve their maths, English throughout their programme. </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You will be provided with access to specific resources to develop skills gaps, as identified through our digital diagnostic tools. </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Further opportunities will be provided through activities embedded within programme materials and tasks that you will undertake to provide evidence of competence for your apprenticeship. </a:t>
            </a:r>
          </a:p>
        </p:txBody>
      </p:sp>
    </p:spTree>
    <p:extLst>
      <p:ext uri="{BB962C8B-B14F-4D97-AF65-F5344CB8AC3E}">
        <p14:creationId xmlns:p14="http://schemas.microsoft.com/office/powerpoint/2010/main" val="724906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36345"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E-portfolio</a:t>
            </a:r>
          </a:p>
        </p:txBody>
      </p:sp>
      <p:pic>
        <p:nvPicPr>
          <p:cNvPr id="19" name="2DB10A13-D40A-4359-89D6-322E19C24196">
            <a:extLst>
              <a:ext uri="{FF2B5EF4-FFF2-40B4-BE49-F238E27FC236}">
                <a16:creationId xmlns:a16="http://schemas.microsoft.com/office/drawing/2014/main" id="{4E5430E2-1304-4E16-85A8-2FF9517E9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92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671B79-EB30-47D2-89F8-7AA351982E97}"/>
              </a:ext>
            </a:extLst>
          </p:cNvPr>
          <p:cNvSpPr txBox="1"/>
          <p:nvPr/>
        </p:nvSpPr>
        <p:spPr>
          <a:xfrm>
            <a:off x="650811" y="248015"/>
            <a:ext cx="1015403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Added Value - Optional Extras</a:t>
            </a:r>
          </a:p>
        </p:txBody>
      </p:sp>
      <p:sp>
        <p:nvSpPr>
          <p:cNvPr id="7" name="TextBox 6">
            <a:extLst>
              <a:ext uri="{FF2B5EF4-FFF2-40B4-BE49-F238E27FC236}">
                <a16:creationId xmlns:a16="http://schemas.microsoft.com/office/drawing/2014/main" id="{1FCFE971-E347-4450-B341-9A8CA644D60F}"/>
              </a:ext>
            </a:extLst>
          </p:cNvPr>
          <p:cNvSpPr txBox="1"/>
          <p:nvPr/>
        </p:nvSpPr>
        <p:spPr>
          <a:xfrm>
            <a:off x="519793" y="1441465"/>
            <a:ext cx="11152413" cy="4985980"/>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Health Assured </a:t>
            </a:r>
          </a:p>
          <a:p>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British Horse Society </a:t>
            </a:r>
          </a:p>
          <a:p>
            <a:r>
              <a:rPr lang="en-GB" sz="2400" dirty="0">
                <a:latin typeface="Arial" panose="020B0604020202020204" pitchFamily="34" charset="0"/>
                <a:cs typeface="Arial" panose="020B0604020202020204" pitchFamily="34" charset="0"/>
              </a:rPr>
              <a:t>KEITS Equine Groom and Senior Equine Groom apprentices, can on completion of their apprenticeship apply to gain direct entry to BHS assessment. They can benefit from a 40% discount on assessment fees, with 20% provided by KEITS and 20% from the BHS.</a:t>
            </a:r>
            <a:endParaRPr lang="en-US" sz="24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5CD01D44-1760-4614-A2CE-06513CF85F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93964" y="3429000"/>
            <a:ext cx="1118999" cy="1459563"/>
          </a:xfrm>
          <a:prstGeom prst="rect">
            <a:avLst/>
          </a:prstGeom>
        </p:spPr>
      </p:pic>
    </p:spTree>
    <p:extLst>
      <p:ext uri="{BB962C8B-B14F-4D97-AF65-F5344CB8AC3E}">
        <p14:creationId xmlns:p14="http://schemas.microsoft.com/office/powerpoint/2010/main" val="2577784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p:txBody>
          <a:bodyPr anchor="ctr">
            <a:normAutofit/>
          </a:bodyPr>
          <a:lstStyle/>
          <a:p>
            <a:r>
              <a:rPr lang="en-GB" b="1" dirty="0">
                <a:latin typeface="Arial" panose="020B0604020202020204" pitchFamily="34" charset="0"/>
                <a:cs typeface="Arial" panose="020B0604020202020204" pitchFamily="34" charset="0"/>
              </a:rPr>
              <a:t>Any Questions?</a:t>
            </a:r>
          </a:p>
        </p:txBody>
      </p:sp>
      <p:sp>
        <p:nvSpPr>
          <p:cNvPr id="3" name="Content Placeholder 2">
            <a:extLst>
              <a:ext uri="{FF2B5EF4-FFF2-40B4-BE49-F238E27FC236}">
                <a16:creationId xmlns:a16="http://schemas.microsoft.com/office/drawing/2014/main" id="{B0D585A7-8CAB-45AD-9533-BEA918250D1C}"/>
              </a:ext>
            </a:extLst>
          </p:cNvPr>
          <p:cNvSpPr>
            <a:spLocks noGrp="1"/>
          </p:cNvSpPr>
          <p:nvPr>
            <p:ph sz="half" idx="1"/>
          </p:nvPr>
        </p:nvSpPr>
        <p:spPr/>
        <p:txBody>
          <a:bodyPr>
            <a:normAutofit/>
          </a:bodyPr>
          <a:lstStyle/>
          <a:p>
            <a:pPr marL="457200" lvl="1" indent="0">
              <a:buNone/>
            </a:pPr>
            <a:r>
              <a:rPr lang="en-GB" sz="2800" dirty="0">
                <a:latin typeface="Arial" panose="020B0604020202020204" pitchFamily="34" charset="0"/>
                <a:cs typeface="Arial" panose="020B0604020202020204" pitchFamily="34" charset="0"/>
              </a:rPr>
              <a:t>Your Training Consultant and the KEITS team hope you enjoy the course.</a:t>
            </a:r>
          </a:p>
          <a:p>
            <a:pPr marL="457200" lvl="1" indent="0">
              <a:buNone/>
            </a:pPr>
            <a:endParaRPr lang="en-GB" sz="2800" dirty="0">
              <a:latin typeface="Arial" panose="020B0604020202020204" pitchFamily="34" charset="0"/>
              <a:cs typeface="Arial" panose="020B0604020202020204" pitchFamily="34" charset="0"/>
            </a:endParaRPr>
          </a:p>
          <a:p>
            <a:pPr marL="457200" lvl="1" indent="0">
              <a:buNone/>
            </a:pPr>
            <a:r>
              <a:rPr lang="en-GB" sz="2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pic>
        <p:nvPicPr>
          <p:cNvPr id="5" name="Picture 4" descr="A person riding a horse&#10;&#10;Description automatically generated with medium confidence">
            <a:extLst>
              <a:ext uri="{FF2B5EF4-FFF2-40B4-BE49-F238E27FC236}">
                <a16:creationId xmlns:a16="http://schemas.microsoft.com/office/drawing/2014/main" id="{D8141EF0-01B9-439D-AD8D-A7EB11B7AA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 b="8908"/>
          <a:stretch/>
        </p:blipFill>
        <p:spPr>
          <a:xfrm>
            <a:off x="452888" y="1394304"/>
            <a:ext cx="5181600" cy="4351338"/>
          </a:xfrm>
          <a:prstGeom prst="rect">
            <a:avLst/>
          </a:prstGeom>
          <a:noFill/>
        </p:spPr>
      </p:pic>
      <p:sp>
        <p:nvSpPr>
          <p:cNvPr id="6" name="TextBox 5">
            <a:extLst>
              <a:ext uri="{FF2B5EF4-FFF2-40B4-BE49-F238E27FC236}">
                <a16:creationId xmlns:a16="http://schemas.microsoft.com/office/drawing/2014/main" id="{BADE9EB2-AC41-9760-BA29-831EE8A93C4A}"/>
              </a:ext>
            </a:extLst>
          </p:cNvPr>
          <p:cNvSpPr txBox="1"/>
          <p:nvPr/>
        </p:nvSpPr>
        <p:spPr>
          <a:xfrm>
            <a:off x="5444707" y="2140257"/>
            <a:ext cx="6098874" cy="2547364"/>
          </a:xfrm>
          <a:prstGeom prst="rect">
            <a:avLst/>
          </a:prstGeom>
          <a:noFill/>
        </p:spPr>
        <p:txBody>
          <a:bodyPr wrap="square">
            <a:sp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Training Consultant and the KEITS team hope you enjoy the course.</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Remember  - we are here to support you</a:t>
            </a:r>
            <a:endParaRPr lang="en-GB" dirty="0"/>
          </a:p>
        </p:txBody>
      </p:sp>
    </p:spTree>
    <p:extLst>
      <p:ext uri="{BB962C8B-B14F-4D97-AF65-F5344CB8AC3E}">
        <p14:creationId xmlns:p14="http://schemas.microsoft.com/office/powerpoint/2010/main" val="4175998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Arial" panose="020B0604020202020204" pitchFamily="34" charset="0"/>
                <a:cs typeface="Arial" panose="020B0604020202020204" pitchFamily="34" charset="0"/>
              </a:rPr>
              <a:t>Contact Us</a:t>
            </a:r>
            <a:endParaRPr lang="en-GB" sz="4000" b="1" dirty="0">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 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dirty="0">
                <a:sym typeface="Wingdings" panose="05000000000000000000" pitchFamily="2" charset="2"/>
              </a:rPr>
              <a:t>AL10 1JS</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13" name="2DB10A13-D40A-4359-89D6-322E19C24196">
            <a:extLst>
              <a:ext uri="{FF2B5EF4-FFF2-40B4-BE49-F238E27FC236}">
                <a16:creationId xmlns:a16="http://schemas.microsoft.com/office/drawing/2014/main" id="{D83E9282-1574-4516-95C1-59F737CC6F9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The Standard </a:t>
            </a:r>
            <a:r>
              <a:rPr lang="en-US" dirty="0">
                <a:solidFill>
                  <a:schemeClr val="tx1"/>
                </a:solidFill>
              </a:rPr>
              <a:t>- .</a:t>
            </a:r>
            <a:r>
              <a:rPr lang="en-US" sz="1800" dirty="0">
                <a:solidFill>
                  <a:schemeClr val="tx1"/>
                </a:solidFill>
                <a:latin typeface="Arial" panose="020B0604020202020204" pitchFamily="34" charset="0"/>
                <a:cs typeface="Arial" panose="020B0604020202020204" pitchFamily="34" charset="0"/>
              </a:rPr>
              <a:t> the skills, knowledge and </a:t>
            </a:r>
            <a:r>
              <a:rPr lang="en-US" sz="1800" dirty="0" err="1">
                <a:solidFill>
                  <a:schemeClr val="tx1"/>
                </a:solidFill>
                <a:latin typeface="Arial" panose="020B0604020202020204" pitchFamily="34" charset="0"/>
                <a:cs typeface="Arial" panose="020B0604020202020204" pitchFamily="34" charset="0"/>
              </a:rPr>
              <a:t>behaviours</a:t>
            </a:r>
            <a:r>
              <a:rPr lang="en-US" sz="1800" dirty="0">
                <a:solidFill>
                  <a:schemeClr val="tx1"/>
                </a:solidFill>
                <a:latin typeface="Arial" panose="020B0604020202020204" pitchFamily="34" charset="0"/>
                <a:cs typeface="Arial" panose="020B0604020202020204" pitchFamily="34" charset="0"/>
              </a:rPr>
              <a:t> required to achieve your apprenticeship and do this job.  </a:t>
            </a:r>
          </a:p>
          <a:p>
            <a:pPr algn="ctr"/>
            <a:r>
              <a:rPr lang="en-US" dirty="0">
                <a:solidFill>
                  <a:schemeClr val="tx1"/>
                </a:solidFill>
              </a:rPr>
              <a:t>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835550" y="3487959"/>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Maths</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&amp; English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chemeClr val="tx1"/>
                </a:solidFill>
                <a:latin typeface="Arial" panose="020B0604020202020204" pitchFamily="34" charset="0"/>
                <a:cs typeface="Arial" panose="020B0604020202020204" pitchFamily="34" charset="0"/>
              </a:rPr>
              <a:t>For 16 – 18 yr old yr olds, you will need to complete  Functional Skills </a:t>
            </a: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and English tests if you don’t have a GCSE grade 4 / C or above. For 19+’s this is optional</a:t>
            </a: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767747" y="2084885"/>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Gateway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is a meeting to confirm you have completed: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necessary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Maths</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&amp; English requirements,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any additional industry tests,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All required off job training hours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your showcase portfolio</a:t>
            </a:r>
          </a:p>
        </p:txBody>
      </p:sp>
      <p:pic>
        <p:nvPicPr>
          <p:cNvPr id="20" name="2DB10A13-D40A-4359-89D6-322E19C24196">
            <a:extLst>
              <a:ext uri="{FF2B5EF4-FFF2-40B4-BE49-F238E27FC236}">
                <a16:creationId xmlns:a16="http://schemas.microsoft.com/office/drawing/2014/main" id="{1512FAF8-65F2-434A-889C-03034E0CA0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33CE334E-FC14-4583-AA31-B044E7E17FBC}"/>
              </a:ext>
            </a:extLst>
          </p:cNvPr>
          <p:cNvPicPr>
            <a:picLocks noChangeAspect="1"/>
          </p:cNvPicPr>
          <p:nvPr/>
        </p:nvPicPr>
        <p:blipFill>
          <a:blip r:embed="rId3"/>
          <a:stretch>
            <a:fillRect/>
          </a:stretch>
        </p:blipFill>
        <p:spPr>
          <a:xfrm>
            <a:off x="8552147" y="3819210"/>
            <a:ext cx="3535986" cy="2749534"/>
          </a:xfrm>
          <a:prstGeom prst="rect">
            <a:avLst/>
          </a:prstGeom>
        </p:spPr>
      </p:pic>
      <p:sp>
        <p:nvSpPr>
          <p:cNvPr id="3" name="Flowchart: Preparation 2">
            <a:extLst>
              <a:ext uri="{FF2B5EF4-FFF2-40B4-BE49-F238E27FC236}">
                <a16:creationId xmlns:a16="http://schemas.microsoft.com/office/drawing/2014/main" id="{D48195CE-87C1-2999-5E02-3116A197480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spTree>
    <p:extLst>
      <p:ext uri="{BB962C8B-B14F-4D97-AF65-F5344CB8AC3E}">
        <p14:creationId xmlns:p14="http://schemas.microsoft.com/office/powerpoint/2010/main" val="1202057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349406"/>
            <a:ext cx="10515600" cy="4827557"/>
          </a:xfrm>
        </p:spPr>
        <p:txBody>
          <a:bodyPr>
            <a:normAutofit/>
          </a:bodyPr>
          <a:lstStyle/>
          <a:p>
            <a:pPr marL="228600" marR="0" lvl="0" indent="-228600" algn="l" defTabSz="914400" rtl="0" eaLnBrk="1" fontAlgn="auto" latinLnBrk="0" hangingPunct="1">
              <a:lnSpc>
                <a:spcPct val="120000"/>
              </a:lnSpc>
              <a:spcBef>
                <a:spcPts val="1000"/>
              </a:spcBef>
              <a:spcAft>
                <a:spcPts val="0"/>
              </a:spcAft>
              <a:buClrTx/>
              <a:buSzTx/>
              <a:buFont typeface="Wingdings" panose="05000000000000000000" pitchFamily="2" charset="2"/>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course will last for 16 months</a:t>
            </a:r>
            <a:r>
              <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will be completed by working closely with your KEITS Training Consultant (TC) and your in-house supervisor or mentor. </a:t>
            </a:r>
          </a:p>
          <a:p>
            <a:pPr marL="228600" marR="0" lvl="0" indent="-228600" algn="l" defTabSz="914400" rtl="0" eaLnBrk="1" fontAlgn="auto" latinLnBrk="0" hangingPunct="1">
              <a:lnSpc>
                <a:spcPct val="120000"/>
              </a:lnSpc>
              <a:spcBef>
                <a:spcPts val="1000"/>
              </a:spcBef>
              <a:spcAft>
                <a:spcPts val="0"/>
              </a:spcAft>
              <a:buClrTx/>
              <a:buSzTx/>
              <a:buFont typeface="Wingdings" panose="05000000000000000000" pitchFamily="2" charset="2"/>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employer/supervisor  will be provided with a curriculum/syllabus and details of all required training that will need to be completed during the course. </a:t>
            </a:r>
            <a:endPar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20000"/>
              </a:lnSpc>
              <a:spcBef>
                <a:spcPts val="1000"/>
              </a:spcBef>
              <a:spcAft>
                <a:spcPts val="0"/>
              </a:spcAft>
              <a:buClrTx/>
              <a:buSzTx/>
              <a:buFont typeface="Wingdings" panose="05000000000000000000" pitchFamily="2" charset="2"/>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KEITS TC will undertake approximately 4 face to face visits over the period of the course plus 8 remote training and review sessions.</a:t>
            </a:r>
          </a:p>
          <a:p>
            <a:pPr marL="228600" marR="0" lvl="0" indent="-228600" algn="l" defTabSz="914400" rtl="0" eaLnBrk="1" fontAlgn="auto" latinLnBrk="0" hangingPunct="1">
              <a:lnSpc>
                <a:spcPct val="120000"/>
              </a:lnSpc>
              <a:spcBef>
                <a:spcPts val="1000"/>
              </a:spcBef>
              <a:spcAft>
                <a:spcPts val="0"/>
              </a:spcAft>
              <a:buClrTx/>
              <a:buSzTx/>
              <a:buFont typeface="Wingdings" panose="05000000000000000000" pitchFamily="2" charset="2"/>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Remote sessions will be completed via: Microsoft Teams/Skype/Face Time/Smart Room on the E-portfolio (Smart Assessor)</a:t>
            </a:r>
          </a:p>
          <a:p>
            <a:pPr marL="228600" marR="0" lvl="0" indent="-228600" algn="l" defTabSz="914400" rtl="0" eaLnBrk="1" fontAlgn="auto" latinLnBrk="0" hangingPunct="1">
              <a:lnSpc>
                <a:spcPct val="120000"/>
              </a:lnSpc>
              <a:spcBef>
                <a:spcPts val="1000"/>
              </a:spcBef>
              <a:spcAft>
                <a:spcPts val="0"/>
              </a:spcAft>
              <a:buClrTx/>
              <a:buSzTx/>
              <a:buFont typeface="Wingdings" panose="05000000000000000000" pitchFamily="2" charset="2"/>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means that you will have </a:t>
            </a: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 training </a:t>
            </a:r>
            <a:r>
              <a:rPr lang="en-GB" sz="1500">
                <a:solidFill>
                  <a:prstClr val="black"/>
                </a:solidFill>
                <a:latin typeface="Arial" panose="020B0604020202020204" pitchFamily="34" charset="0"/>
                <a:cs typeface="Arial" panose="020B0604020202020204" pitchFamily="34" charset="0"/>
              </a:rPr>
              <a:t>session</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 approximately every 4 weeks, each session/review will last between </a:t>
            </a:r>
            <a:r>
              <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and 3 hours. </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dates and time to be agreed between the apprentice, the employer and the TC.</a:t>
            </a:r>
          </a:p>
          <a:p>
            <a:pPr marL="228600" marR="0" lvl="0" indent="-228600" algn="l" defTabSz="914400" rtl="0" eaLnBrk="1" fontAlgn="auto" latinLnBrk="0" hangingPunct="1">
              <a:lnSpc>
                <a:spcPct val="120000"/>
              </a:lnSpc>
              <a:spcBef>
                <a:spcPts val="1000"/>
              </a:spcBef>
              <a:spcAft>
                <a:spcPts val="0"/>
              </a:spcAft>
              <a:buClrTx/>
              <a:buSzTx/>
              <a:buFont typeface="Wingdings" panose="05000000000000000000" pitchFamily="2" charset="2"/>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TC will always be on hand to support you via email and telephone between </a:t>
            </a:r>
            <a:r>
              <a:rPr lang="en-GB" sz="1500" dirty="0">
                <a:solidFill>
                  <a:prstClr val="black"/>
                </a:solidFill>
                <a:latin typeface="Arial" panose="020B0604020202020204" pitchFamily="34" charset="0"/>
                <a:cs typeface="Arial" panose="020B0604020202020204" pitchFamily="34" charset="0"/>
              </a:rPr>
              <a:t>sessions</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/reviews.</a:t>
            </a:r>
          </a:p>
          <a:p>
            <a:pPr marL="228600" marR="0" lvl="0" indent="-228600" algn="l" defTabSz="914400" rtl="0" eaLnBrk="1" fontAlgn="auto" latinLnBrk="0" hangingPunct="1">
              <a:lnSpc>
                <a:spcPct val="120000"/>
              </a:lnSpc>
              <a:spcBef>
                <a:spcPts val="1000"/>
              </a:spcBef>
              <a:spcAft>
                <a:spcPts val="0"/>
              </a:spcAft>
              <a:buClrTx/>
              <a:buSzTx/>
              <a:buFont typeface="Wingdings" panose="05000000000000000000" pitchFamily="2" charset="2"/>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 have learning support needs, you may be eligible for extra support.</a:t>
            </a:r>
          </a:p>
          <a:p>
            <a:pPr marL="228600" marR="0" lvl="0" indent="-228600" algn="l" defTabSz="914400" rtl="0" eaLnBrk="1" fontAlgn="auto" latinLnBrk="0" hangingPunct="1">
              <a:lnSpc>
                <a:spcPct val="120000"/>
              </a:lnSpc>
              <a:spcBef>
                <a:spcPts val="1000"/>
              </a:spcBef>
              <a:spcAft>
                <a:spcPts val="0"/>
              </a:spcAft>
              <a:buClrTx/>
              <a:buSzTx/>
              <a:buFont typeface="Wingdings" panose="05000000000000000000" pitchFamily="2" charset="2"/>
              <a:buChar char="§"/>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indent="0">
              <a:lnSpc>
                <a:spcPct val="120000"/>
              </a:lnSpc>
              <a:buNone/>
            </a:pPr>
            <a:endParaRPr lang="en-GB" dirty="0">
              <a:latin typeface="Arial" panose="020B0604020202020204" pitchFamily="34" charset="0"/>
              <a:cs typeface="Arial" panose="020B0604020202020204" pitchFamily="34" charset="0"/>
            </a:endParaRPr>
          </a:p>
          <a:p>
            <a:endParaRPr lang="en-GB" dirty="0"/>
          </a:p>
        </p:txBody>
      </p:sp>
      <p:pic>
        <p:nvPicPr>
          <p:cNvPr id="5" name="Picture 4" descr="A picture containing person, indoor&#10;&#10;Description automatically generated">
            <a:extLst>
              <a:ext uri="{FF2B5EF4-FFF2-40B4-BE49-F238E27FC236}">
                <a16:creationId xmlns:a16="http://schemas.microsoft.com/office/drawing/2014/main" id="{FD5830DD-DB9A-4658-B3FB-C571170BA2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0592" y="365125"/>
            <a:ext cx="2515109" cy="1676739"/>
          </a:xfrm>
          <a:prstGeom prst="rect">
            <a:avLst/>
          </a:prstGeom>
        </p:spPr>
      </p:pic>
    </p:spTree>
    <p:extLst>
      <p:ext uri="{BB962C8B-B14F-4D97-AF65-F5344CB8AC3E}">
        <p14:creationId xmlns:p14="http://schemas.microsoft.com/office/powerpoint/2010/main" val="1211213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p:spPr>
        <p:txBody>
          <a:bodyPr>
            <a:normAutofit fontScale="55000" lnSpcReduction="20000"/>
          </a:bodyPr>
          <a:lstStyle/>
          <a:p>
            <a:pPr marL="0" indent="0">
              <a:buNone/>
            </a:pPr>
            <a:r>
              <a:rPr lang="en-GB" sz="2800" dirty="0">
                <a:latin typeface="Arial" panose="020B0604020202020204" pitchFamily="34" charset="0"/>
                <a:cs typeface="Arial" panose="020B0604020202020204" pitchFamily="34" charset="0"/>
              </a:rPr>
              <a:t>The Equine Groom apprenticeship is broken down into seven core topics:</a:t>
            </a:r>
          </a:p>
          <a:p>
            <a:pPr>
              <a:lnSpc>
                <a:spcPct val="150000"/>
              </a:lnSpc>
            </a:pPr>
            <a:r>
              <a:rPr lang="en-GB" sz="2800" dirty="0">
                <a:latin typeface="Arial" panose="020B0604020202020204" pitchFamily="34" charset="0"/>
                <a:cs typeface="Arial" panose="020B0604020202020204" pitchFamily="34" charset="0"/>
              </a:rPr>
              <a:t>Safe working practices</a:t>
            </a:r>
          </a:p>
          <a:p>
            <a:pPr>
              <a:lnSpc>
                <a:spcPct val="150000"/>
              </a:lnSpc>
            </a:pPr>
            <a:r>
              <a:rPr lang="en-GB" sz="2800" dirty="0">
                <a:latin typeface="Arial" panose="020B0604020202020204" pitchFamily="34" charset="0"/>
                <a:cs typeface="Arial" panose="020B0604020202020204" pitchFamily="34" charset="0"/>
              </a:rPr>
              <a:t>Yard and Field routines and duties</a:t>
            </a:r>
          </a:p>
          <a:p>
            <a:pPr>
              <a:lnSpc>
                <a:spcPct val="150000"/>
              </a:lnSpc>
            </a:pPr>
            <a:r>
              <a:rPr lang="en-GB" sz="2800" dirty="0">
                <a:latin typeface="Arial" panose="020B0604020202020204" pitchFamily="34" charset="0"/>
                <a:cs typeface="Arial" panose="020B0604020202020204" pitchFamily="34" charset="0"/>
              </a:rPr>
              <a:t>Horse anatomy, physiology and welfare</a:t>
            </a:r>
          </a:p>
          <a:p>
            <a:pPr>
              <a:lnSpc>
                <a:spcPct val="150000"/>
              </a:lnSpc>
            </a:pPr>
            <a:r>
              <a:rPr lang="en-GB" sz="2800" dirty="0">
                <a:latin typeface="Arial" panose="020B0604020202020204" pitchFamily="34" charset="0"/>
                <a:cs typeface="Arial" panose="020B0604020202020204" pitchFamily="34" charset="0"/>
              </a:rPr>
              <a:t>Horse handling, care and appearance</a:t>
            </a:r>
          </a:p>
          <a:p>
            <a:pPr>
              <a:lnSpc>
                <a:spcPct val="150000"/>
              </a:lnSpc>
            </a:pPr>
            <a:r>
              <a:rPr lang="en-GB" sz="2800" dirty="0">
                <a:latin typeface="Arial" panose="020B0604020202020204" pitchFamily="34" charset="0"/>
                <a:cs typeface="Arial" panose="020B0604020202020204" pitchFamily="34" charset="0"/>
              </a:rPr>
              <a:t>Saddlery and equipment</a:t>
            </a:r>
          </a:p>
          <a:p>
            <a:pPr>
              <a:lnSpc>
                <a:spcPct val="150000"/>
              </a:lnSpc>
            </a:pPr>
            <a:r>
              <a:rPr lang="en-GB" sz="2800" dirty="0">
                <a:latin typeface="Arial" panose="020B0604020202020204" pitchFamily="34" charset="0"/>
                <a:cs typeface="Arial" panose="020B0604020202020204" pitchFamily="34" charset="0"/>
              </a:rPr>
              <a:t>Travelling horses</a:t>
            </a:r>
          </a:p>
          <a:p>
            <a:pPr>
              <a:lnSpc>
                <a:spcPct val="150000"/>
              </a:lnSpc>
            </a:pPr>
            <a:r>
              <a:rPr lang="en-GB" sz="2800" dirty="0">
                <a:latin typeface="Arial" panose="020B0604020202020204" pitchFamily="34" charset="0"/>
                <a:cs typeface="Arial" panose="020B0604020202020204" pitchFamily="34" charset="0"/>
              </a:rPr>
              <a:t>Non-ridden exercise</a:t>
            </a:r>
          </a:p>
          <a:p>
            <a:pPr marL="0" indent="0">
              <a:lnSpc>
                <a:spcPct val="150000"/>
              </a:lnSpc>
              <a:buNone/>
            </a:pPr>
            <a:r>
              <a:rPr lang="en-GB" dirty="0">
                <a:latin typeface="Arial" panose="020B0604020202020204" pitchFamily="34" charset="0"/>
                <a:cs typeface="Arial" panose="020B0604020202020204" pitchFamily="34" charset="0"/>
              </a:rPr>
              <a:t>Plus the specialist topic for the optional </a:t>
            </a:r>
            <a:r>
              <a:rPr lang="en-GB" sz="2800" dirty="0">
                <a:latin typeface="Arial" panose="020B0604020202020204" pitchFamily="34" charset="0"/>
                <a:cs typeface="Arial" panose="020B0604020202020204" pitchFamily="34" charset="0"/>
              </a:rPr>
              <a:t>pathway </a:t>
            </a:r>
            <a:r>
              <a:rPr lang="en-GB" dirty="0">
                <a:latin typeface="Arial" panose="020B0604020202020204" pitchFamily="34" charset="0"/>
                <a:cs typeface="Arial" panose="020B0604020202020204" pitchFamily="34" charset="0"/>
              </a:rPr>
              <a:t>selected </a:t>
            </a:r>
            <a:r>
              <a:rPr lang="en-GB" sz="2800" dirty="0">
                <a:latin typeface="Arial" panose="020B0604020202020204" pitchFamily="34" charset="0"/>
                <a:cs typeface="Arial" panose="020B0604020202020204" pitchFamily="34" charset="0"/>
              </a:rPr>
              <a:t>(see next slide(s))</a:t>
            </a:r>
          </a:p>
          <a:p>
            <a:pPr marL="0" indent="0">
              <a:lnSpc>
                <a:spcPct val="150000"/>
              </a:lnSpc>
              <a:buNone/>
            </a:pPr>
            <a:r>
              <a:rPr lang="en-GB" dirty="0">
                <a:latin typeface="Arial" panose="020B0604020202020204" pitchFamily="34" charset="0"/>
                <a:cs typeface="Arial" panose="020B0604020202020204" pitchFamily="34" charset="0"/>
              </a:rPr>
              <a:t>All will require development of skills, knowledge and behaviours</a:t>
            </a:r>
            <a:endParaRPr lang="en-GB" sz="28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22C3B35-46F6-4772-854C-CF9516B9C73F}"/>
              </a:ext>
            </a:extLst>
          </p:cNvPr>
          <p:cNvPicPr>
            <a:picLocks noChangeAspect="1"/>
          </p:cNvPicPr>
          <p:nvPr/>
        </p:nvPicPr>
        <p:blipFill>
          <a:blip r:embed="rId2"/>
          <a:stretch>
            <a:fillRect/>
          </a:stretch>
        </p:blipFill>
        <p:spPr>
          <a:xfrm flipH="1">
            <a:off x="8545675" y="1027906"/>
            <a:ext cx="3354437" cy="5029200"/>
          </a:xfrm>
          <a:prstGeom prst="rect">
            <a:avLst/>
          </a:prstGeom>
        </p:spPr>
      </p:pic>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a:xfrm>
            <a:off x="838200" y="89917"/>
            <a:ext cx="10515600" cy="1325563"/>
          </a:xfrm>
        </p:spPr>
        <p:txBody>
          <a:bodyPr/>
          <a:lstStyle/>
          <a:p>
            <a:r>
              <a:rPr lang="en-GB" b="1" dirty="0">
                <a:latin typeface="Arial" panose="020B0604020202020204" pitchFamily="34" charset="0"/>
                <a:cs typeface="Arial" panose="020B0604020202020204" pitchFamily="34" charset="0"/>
              </a:rPr>
              <a:t>The Optional Pathways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200" y="1415480"/>
            <a:ext cx="11049000" cy="5056341"/>
          </a:xfrm>
        </p:spPr>
        <p:txBody>
          <a:bodyPr>
            <a:normAutofit fontScale="25000" lnSpcReduction="20000"/>
          </a:bodyPr>
          <a:lstStyle/>
          <a:p>
            <a:pPr marL="0" indent="0">
              <a:lnSpc>
                <a:spcPct val="120000"/>
              </a:lnSpc>
              <a:buNone/>
            </a:pPr>
            <a:r>
              <a:rPr lang="en-GB" sz="8000" dirty="0">
                <a:latin typeface="Arial" panose="020B0604020202020204" pitchFamily="34" charset="0"/>
                <a:cs typeface="Arial" panose="020B0604020202020204" pitchFamily="34" charset="0"/>
              </a:rPr>
              <a:t>Your chosen pathway will be discussed at sign up with input from your employer, your training consultant (TC) and yourself.</a:t>
            </a:r>
          </a:p>
          <a:p>
            <a:pPr marL="0" indent="0">
              <a:lnSpc>
                <a:spcPct val="120000"/>
              </a:lnSpc>
              <a:buNone/>
            </a:pPr>
            <a:r>
              <a:rPr lang="en-GB" sz="8000" dirty="0">
                <a:latin typeface="Arial" panose="020B0604020202020204" pitchFamily="34" charset="0"/>
                <a:cs typeface="Arial" panose="020B0604020202020204" pitchFamily="34" charset="0"/>
              </a:rPr>
              <a:t>Not all pathways are detailed in this presentation, but your TC will be able to explain them to you.</a:t>
            </a:r>
          </a:p>
          <a:p>
            <a:pPr marL="0" indent="0">
              <a:lnSpc>
                <a:spcPct val="120000"/>
              </a:lnSpc>
              <a:buNone/>
            </a:pPr>
            <a:r>
              <a:rPr lang="en-GB" sz="8000" dirty="0">
                <a:latin typeface="Arial" panose="020B0604020202020204" pitchFamily="34" charset="0"/>
                <a:cs typeface="Arial" panose="020B0604020202020204" pitchFamily="34" charset="0"/>
              </a:rPr>
              <a:t>You will also complete one of the optional pathway modules along side of the previous core topics:</a:t>
            </a:r>
          </a:p>
          <a:p>
            <a:pPr marL="0" indent="0">
              <a:lnSpc>
                <a:spcPct val="120000"/>
              </a:lnSpc>
              <a:buNone/>
            </a:pPr>
            <a:endParaRPr lang="en-GB" sz="8000" dirty="0">
              <a:latin typeface="Arial" panose="020B0604020202020204" pitchFamily="34" charset="0"/>
              <a:cs typeface="Arial" panose="020B0604020202020204" pitchFamily="34" charset="0"/>
            </a:endParaRPr>
          </a:p>
          <a:p>
            <a:pPr marL="457200" lvl="1" indent="0">
              <a:buNone/>
            </a:pPr>
            <a:endParaRPr lang="en-GB" sz="7600" dirty="0">
              <a:latin typeface="Arial" panose="020B0604020202020204" pitchFamily="34" charset="0"/>
              <a:cs typeface="Arial" panose="020B0604020202020204" pitchFamily="34" charset="0"/>
            </a:endParaRPr>
          </a:p>
          <a:p>
            <a:pPr lvl="1"/>
            <a:r>
              <a:rPr lang="en-GB" sz="7600" dirty="0">
                <a:latin typeface="Arial" panose="020B0604020202020204" pitchFamily="34" charset="0"/>
                <a:cs typeface="Arial" panose="020B0604020202020204" pitchFamily="34" charset="0"/>
              </a:rPr>
              <a:t>Riding</a:t>
            </a:r>
          </a:p>
          <a:p>
            <a:pPr lvl="1"/>
            <a:r>
              <a:rPr lang="en-GB" sz="7600" dirty="0">
                <a:latin typeface="Arial" panose="020B0604020202020204" pitchFamily="34" charset="0"/>
                <a:cs typeface="Arial" panose="020B0604020202020204" pitchFamily="34" charset="0"/>
              </a:rPr>
              <a:t>Non-riding</a:t>
            </a:r>
          </a:p>
          <a:p>
            <a:pPr lvl="1"/>
            <a:r>
              <a:rPr lang="en-GB" sz="7600" dirty="0">
                <a:latin typeface="Arial" panose="020B0604020202020204" pitchFamily="34" charset="0"/>
                <a:cs typeface="Arial" panose="020B0604020202020204" pitchFamily="34" charset="0"/>
              </a:rPr>
              <a:t>Breeding	 to be provided on request</a:t>
            </a:r>
          </a:p>
          <a:p>
            <a:pPr lvl="1"/>
            <a:r>
              <a:rPr lang="en-GB" sz="7600" dirty="0">
                <a:latin typeface="Arial" panose="020B0604020202020204" pitchFamily="34" charset="0"/>
                <a:cs typeface="Arial" panose="020B0604020202020204" pitchFamily="34" charset="0"/>
              </a:rPr>
              <a:t>Driving	 to be provided on request</a:t>
            </a:r>
          </a:p>
          <a:p>
            <a:pPr lvl="1"/>
            <a:r>
              <a:rPr lang="en-GB" sz="7600" dirty="0">
                <a:latin typeface="Arial" panose="020B0604020202020204" pitchFamily="34" charset="0"/>
                <a:cs typeface="Arial" panose="020B0604020202020204" pitchFamily="34" charset="0"/>
              </a:rPr>
              <a:t>Racing	 to be provided on request</a:t>
            </a:r>
          </a:p>
          <a:p>
            <a:pPr lvl="1"/>
            <a:endParaRPr lang="en-GB" sz="7600" dirty="0">
              <a:latin typeface="Arial" panose="020B0604020202020204" pitchFamily="34" charset="0"/>
              <a:cs typeface="Arial" panose="020B0604020202020204" pitchFamily="34" charset="0"/>
            </a:endParaRPr>
          </a:p>
          <a:p>
            <a:pPr marL="0" indent="0">
              <a:lnSpc>
                <a:spcPct val="120000"/>
              </a:lnSpc>
              <a:buNone/>
            </a:pPr>
            <a:endParaRPr lang="en-GB" sz="8000" dirty="0"/>
          </a:p>
          <a:p>
            <a:endParaRPr lang="en-GB" dirty="0"/>
          </a:p>
        </p:txBody>
      </p:sp>
      <p:pic>
        <p:nvPicPr>
          <p:cNvPr id="4" name="Picture 3">
            <a:extLst>
              <a:ext uri="{FF2B5EF4-FFF2-40B4-BE49-F238E27FC236}">
                <a16:creationId xmlns:a16="http://schemas.microsoft.com/office/drawing/2014/main" id="{0D9785AF-9293-46DB-BAC7-A68CA89C0056}"/>
              </a:ext>
            </a:extLst>
          </p:cNvPr>
          <p:cNvPicPr>
            <a:picLocks noChangeAspect="1"/>
          </p:cNvPicPr>
          <p:nvPr/>
        </p:nvPicPr>
        <p:blipFill>
          <a:blip r:embed="rId2"/>
          <a:stretch>
            <a:fillRect/>
          </a:stretch>
        </p:blipFill>
        <p:spPr>
          <a:xfrm>
            <a:off x="6837680" y="3749040"/>
            <a:ext cx="4117340" cy="2519680"/>
          </a:xfrm>
          <a:prstGeom prst="rect">
            <a:avLst/>
          </a:prstGeom>
        </p:spPr>
      </p:pic>
    </p:spTree>
    <p:extLst>
      <p:ext uri="{BB962C8B-B14F-4D97-AF65-F5344CB8AC3E}">
        <p14:creationId xmlns:p14="http://schemas.microsoft.com/office/powerpoint/2010/main" val="1925667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4289-8C17-4042-91FB-535BD4D38C0B}"/>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Optional Pathway Topic: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Riding</a:t>
            </a:r>
          </a:p>
        </p:txBody>
      </p:sp>
      <p:sp>
        <p:nvSpPr>
          <p:cNvPr id="3" name="Content Placeholder 2">
            <a:extLst>
              <a:ext uri="{FF2B5EF4-FFF2-40B4-BE49-F238E27FC236}">
                <a16:creationId xmlns:a16="http://schemas.microsoft.com/office/drawing/2014/main" id="{3A0B5CA2-F78F-45C2-AA50-1280B8C1F02C}"/>
              </a:ext>
            </a:extLst>
          </p:cNvPr>
          <p:cNvSpPr>
            <a:spLocks noGrp="1"/>
          </p:cNvSpPr>
          <p:nvPr>
            <p:ph idx="1"/>
          </p:nvPr>
        </p:nvSpPr>
        <p:spPr/>
        <p:txBody>
          <a:bodyPr>
            <a:normAutofit fontScale="55000" lnSpcReduction="20000"/>
          </a:bodyPr>
          <a:lstStyle/>
          <a:p>
            <a:pPr marL="0" indent="0">
              <a:buNone/>
            </a:pPr>
            <a:r>
              <a:rPr lang="en-GB" dirty="0">
                <a:latin typeface="Arial" panose="020B0604020202020204" pitchFamily="34" charset="0"/>
                <a:cs typeface="Arial" panose="020B0604020202020204" pitchFamily="34" charset="0"/>
              </a:rPr>
              <a:t>The topics covered include:</a:t>
            </a:r>
          </a:p>
          <a:p>
            <a:r>
              <a:rPr lang="en-GB" dirty="0"/>
              <a:t>Adopting an appropriate balanced, basic riding position in walk, trot and canter</a:t>
            </a:r>
          </a:p>
          <a:p>
            <a:r>
              <a:rPr lang="en-GB" dirty="0"/>
              <a:t>Riding an experienced horse in an enclosed area </a:t>
            </a:r>
          </a:p>
          <a:p>
            <a:r>
              <a:rPr lang="en-GB" dirty="0"/>
              <a:t>Riding in an open space in a forward seat</a:t>
            </a:r>
          </a:p>
          <a:p>
            <a:r>
              <a:rPr lang="en-GB" dirty="0"/>
              <a:t>Riding on the road or in a public place</a:t>
            </a:r>
          </a:p>
          <a:p>
            <a:r>
              <a:rPr lang="en-GB" dirty="0"/>
              <a:t>Ride and Lead</a:t>
            </a:r>
          </a:p>
          <a:p>
            <a:r>
              <a:rPr lang="en-GB" dirty="0"/>
              <a:t>Riding over ground poles</a:t>
            </a:r>
          </a:p>
          <a:p>
            <a:r>
              <a:rPr lang="en-GB" dirty="0"/>
              <a:t>Understanding riding terminology including distances for pole work and the Highway Code.</a:t>
            </a:r>
          </a:p>
          <a:p>
            <a:endParaRPr lang="en-GB" dirty="0"/>
          </a:p>
          <a:p>
            <a:pPr>
              <a:buFontTx/>
              <a:buChar char="-"/>
            </a:pPr>
            <a:r>
              <a:rPr lang="en-GB" dirty="0"/>
              <a:t>Optional - Jumping a course</a:t>
            </a:r>
            <a:r>
              <a:rPr lang="en-US" dirty="0"/>
              <a:t> of 6 show jump fences to a maximum height of 75cm to include two spread fences.</a:t>
            </a:r>
            <a:endParaRPr lang="en-GB" dirty="0"/>
          </a:p>
          <a:p>
            <a:pPr marL="0" indent="0">
              <a:buNone/>
            </a:pPr>
            <a:endParaRPr lang="en-GB" dirty="0">
              <a:latin typeface="Arial" panose="020B0604020202020204" pitchFamily="34" charset="0"/>
              <a:cs typeface="Arial" panose="020B0604020202020204" pitchFamily="34" charset="0"/>
            </a:endParaRPr>
          </a:p>
          <a:p>
            <a:pPr>
              <a:buFontTx/>
              <a:buChar char="-"/>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Evidence can be gathered in various ways; knowledge questions, case studies, work packs, projects, reports, photos or videos, direct observations, witness testimonies and professional discussions. </a:t>
            </a:r>
          </a:p>
          <a:p>
            <a:pPr marL="457200" lvl="1" indent="0">
              <a:buNone/>
            </a:pPr>
            <a:endParaRPr lang="en-GB" dirty="0">
              <a:latin typeface="Arial" panose="020B0604020202020204" pitchFamily="34" charset="0"/>
              <a:cs typeface="Arial" panose="020B0604020202020204" pitchFamily="34" charset="0"/>
            </a:endParaRPr>
          </a:p>
          <a:p>
            <a:pPr marL="0" indent="0">
              <a:buNone/>
            </a:pPr>
            <a:endParaRPr lang="en-GB" dirty="0"/>
          </a:p>
        </p:txBody>
      </p:sp>
      <p:pic>
        <p:nvPicPr>
          <p:cNvPr id="5" name="Picture 4" descr="A picture containing outdoor, building, street, road&#10;&#10;Description automatically generated">
            <a:extLst>
              <a:ext uri="{FF2B5EF4-FFF2-40B4-BE49-F238E27FC236}">
                <a16:creationId xmlns:a16="http://schemas.microsoft.com/office/drawing/2014/main" id="{5AA3E187-E6F3-453F-B689-F2A58DA885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4086" y="1352091"/>
            <a:ext cx="3496727" cy="1968158"/>
          </a:xfrm>
          <a:prstGeom prst="rect">
            <a:avLst/>
          </a:prstGeom>
        </p:spPr>
      </p:pic>
    </p:spTree>
    <p:extLst>
      <p:ext uri="{BB962C8B-B14F-4D97-AF65-F5344CB8AC3E}">
        <p14:creationId xmlns:p14="http://schemas.microsoft.com/office/powerpoint/2010/main" val="188307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E4289-8C17-4042-91FB-535BD4D38C0B}"/>
              </a:ext>
            </a:extLst>
          </p:cNvPr>
          <p:cNvSpPr>
            <a:spLocks noGrp="1"/>
          </p:cNvSpPr>
          <p:nvPr>
            <p:ph type="title"/>
          </p:nvPr>
        </p:nvSpPr>
        <p:spPr>
          <a:xfrm>
            <a:off x="838200" y="320736"/>
            <a:ext cx="10515600" cy="1325563"/>
          </a:xfrm>
        </p:spPr>
        <p:txBody>
          <a:bodyPr/>
          <a:lstStyle/>
          <a:p>
            <a:r>
              <a:rPr lang="en-GB" b="1" dirty="0">
                <a:latin typeface="Arial" panose="020B0604020202020204" pitchFamily="34" charset="0"/>
                <a:cs typeface="Arial" panose="020B0604020202020204" pitchFamily="34" charset="0"/>
              </a:rPr>
              <a:t>Optional Pathway Topic: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Non-Riding</a:t>
            </a:r>
          </a:p>
        </p:txBody>
      </p:sp>
      <p:sp>
        <p:nvSpPr>
          <p:cNvPr id="3" name="Content Placeholder 2">
            <a:extLst>
              <a:ext uri="{FF2B5EF4-FFF2-40B4-BE49-F238E27FC236}">
                <a16:creationId xmlns:a16="http://schemas.microsoft.com/office/drawing/2014/main" id="{3A0B5CA2-F78F-45C2-AA50-1280B8C1F02C}"/>
              </a:ext>
            </a:extLst>
          </p:cNvPr>
          <p:cNvSpPr>
            <a:spLocks noGrp="1"/>
          </p:cNvSpPr>
          <p:nvPr>
            <p:ph idx="1"/>
          </p:nvPr>
        </p:nvSpPr>
        <p:spPr/>
        <p:txBody>
          <a:bodyPr>
            <a:normAutofit fontScale="70000" lnSpcReduction="20000"/>
          </a:bodyPr>
          <a:lstStyle/>
          <a:p>
            <a:pPr marL="0" indent="0">
              <a:buNone/>
            </a:pPr>
            <a:r>
              <a:rPr lang="en-GB" dirty="0">
                <a:latin typeface="Arial" panose="020B0604020202020204" pitchFamily="34" charset="0"/>
                <a:cs typeface="Arial" panose="020B0604020202020204" pitchFamily="34" charset="0"/>
              </a:rPr>
              <a:t>The topics covered within this pathway  include:		</a:t>
            </a:r>
          </a:p>
          <a:p>
            <a:r>
              <a:rPr lang="en-GB" dirty="0">
                <a:latin typeface="Arial" panose="020B0604020202020204" pitchFamily="34" charset="0"/>
                <a:cs typeface="Arial" panose="020B0604020202020204" pitchFamily="34" charset="0"/>
              </a:rPr>
              <a:t>Assisting with storage of stocks and supplies</a:t>
            </a:r>
          </a:p>
          <a:p>
            <a:r>
              <a:rPr lang="en-GB" dirty="0">
                <a:latin typeface="Arial" panose="020B0604020202020204" pitchFamily="34" charset="0"/>
                <a:cs typeface="Arial" panose="020B0604020202020204" pitchFamily="34" charset="0"/>
              </a:rPr>
              <a:t>Contributing to the organisation and maintenance of establishment</a:t>
            </a:r>
          </a:p>
          <a:p>
            <a:r>
              <a:rPr lang="en-GB" dirty="0">
                <a:latin typeface="Arial" panose="020B0604020202020204" pitchFamily="34" charset="0"/>
                <a:cs typeface="Arial" panose="020B0604020202020204" pitchFamily="34" charset="0"/>
              </a:rPr>
              <a:t>Customer service</a:t>
            </a:r>
          </a:p>
          <a:p>
            <a:r>
              <a:rPr lang="en-GB" dirty="0">
                <a:latin typeface="Arial" panose="020B0604020202020204" pitchFamily="34" charset="0"/>
                <a:cs typeface="Arial" panose="020B0604020202020204" pitchFamily="34" charset="0"/>
              </a:rPr>
              <a:t>Office Duties including answering the phone, using IT systems</a:t>
            </a:r>
          </a:p>
          <a:p>
            <a:r>
              <a:rPr lang="en-GB" dirty="0">
                <a:latin typeface="Arial" panose="020B0604020202020204" pitchFamily="34" charset="0"/>
                <a:cs typeface="Arial" panose="020B0604020202020204" pitchFamily="34" charset="0"/>
              </a:rPr>
              <a:t>Contributing to the maintenance of yard records</a:t>
            </a:r>
          </a:p>
          <a:p>
            <a:r>
              <a:rPr lang="en-GB" dirty="0">
                <a:latin typeface="Arial" panose="020B0604020202020204" pitchFamily="34" charset="0"/>
                <a:cs typeface="Arial" panose="020B0604020202020204" pitchFamily="34" charset="0"/>
              </a:rPr>
              <a:t>Assisting and supporting riding grooms and provide non-ridden exercise</a:t>
            </a:r>
          </a:p>
          <a:p>
            <a:r>
              <a:rPr lang="en-GB" dirty="0">
                <a:latin typeface="Arial" panose="020B0604020202020204" pitchFamily="34" charset="0"/>
                <a:cs typeface="Arial" panose="020B0604020202020204" pitchFamily="34" charset="0"/>
              </a:rPr>
              <a:t>Lunging a horse for exercise</a:t>
            </a:r>
          </a:p>
          <a:p>
            <a:pPr marL="0" indent="0">
              <a:buNone/>
            </a:pPr>
            <a:endParaRPr lang="en-GB"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Evidence can be gathered in various ways; knowledge questions, case studies, work packs, projects, reports, photos or videos, direct observations, witness testimonies and professional discussions. </a:t>
            </a:r>
          </a:p>
          <a:p>
            <a:endParaRPr lang="en-GB" dirty="0"/>
          </a:p>
          <a:p>
            <a:endParaRPr lang="en-GB" dirty="0"/>
          </a:p>
          <a:p>
            <a:pPr>
              <a:buFontTx/>
              <a:buChar char="-"/>
            </a:pPr>
            <a:endParaRPr lang="en-GB" dirty="0"/>
          </a:p>
          <a:p>
            <a:pPr marL="0" indent="0">
              <a:buNone/>
            </a:pPr>
            <a:endParaRPr lang="en-GB" dirty="0"/>
          </a:p>
        </p:txBody>
      </p:sp>
      <p:pic>
        <p:nvPicPr>
          <p:cNvPr id="5" name="Picture 4" descr="A picture containing person, indoor, table&#10;&#10;Description automatically generated">
            <a:extLst>
              <a:ext uri="{FF2B5EF4-FFF2-40B4-BE49-F238E27FC236}">
                <a16:creationId xmlns:a16="http://schemas.microsoft.com/office/drawing/2014/main" id="{1C6EF471-97B7-4B4E-BEAF-D7503AEDE6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606" y="461639"/>
            <a:ext cx="2816889" cy="1877926"/>
          </a:xfrm>
          <a:prstGeom prst="rect">
            <a:avLst/>
          </a:prstGeom>
        </p:spPr>
      </p:pic>
    </p:spTree>
    <p:extLst>
      <p:ext uri="{BB962C8B-B14F-4D97-AF65-F5344CB8AC3E}">
        <p14:creationId xmlns:p14="http://schemas.microsoft.com/office/powerpoint/2010/main" val="1142974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What your Equine Groom Apprenticeship will look like from start to finish</a:t>
            </a:r>
            <a:endParaRPr lang="en-GB" dirty="0">
              <a:latin typeface="Arial" panose="020B0604020202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6D24B418-915D-B3D7-B369-862A5047167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 enrolment checks including: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Previous qualifications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Eligibility (including ID and right to work in UK)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Relevant prior experience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Completion of skills scans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Preliminary interview call (if relevant)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Initial assessments which include </a:t>
            </a:r>
            <a:r>
              <a:rPr kumimoji="0" lang="en-US" sz="2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maths</a:t>
            </a: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and English initial assessment for all apprentices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38807048"/>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d79da1d459cf0927dd2580f2fd9f8ce2">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ec90a61404dbf11c2bca5602fffc3512"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0904A1-1A8A-42B7-93CB-E8DAA4F6FAF4}">
  <ds:schemaRefs>
    <ds:schemaRef ds:uri="http://www.w3.org/XML/1998/namespace"/>
    <ds:schemaRef ds:uri="http://purl.org/dc/elements/1.1/"/>
    <ds:schemaRef ds:uri="http://purl.org/dc/dcmitype/"/>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07c9b769-adb1-4251-9c98-04ce7bcecd0c"/>
    <ds:schemaRef ds:uri="9be15397-6232-4e29-a9f2-d196a6a0624e"/>
  </ds:schemaRefs>
</ds:datastoreItem>
</file>

<file path=customXml/itemProps2.xml><?xml version="1.0" encoding="utf-8"?>
<ds:datastoreItem xmlns:ds="http://schemas.openxmlformats.org/officeDocument/2006/customXml" ds:itemID="{0222834A-70C6-4B7E-8E1C-F45ECD324605}">
  <ds:schemaRefs>
    <ds:schemaRef ds:uri="http://schemas.microsoft.com/sharepoint/v3/contenttype/forms"/>
  </ds:schemaRefs>
</ds:datastoreItem>
</file>

<file path=customXml/itemProps3.xml><?xml version="1.0" encoding="utf-8"?>
<ds:datastoreItem xmlns:ds="http://schemas.openxmlformats.org/officeDocument/2006/customXml" ds:itemID="{565EB0BC-99F9-48F5-82DF-D50EC80E07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1302</TotalTime>
  <Words>2847</Words>
  <Application>Microsoft Office PowerPoint</Application>
  <PresentationFormat>Widescreen</PresentationFormat>
  <Paragraphs>265</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KEITS Presentation</vt:lpstr>
      <vt:lpstr>PowerPoint Presentation</vt:lpstr>
      <vt:lpstr>PowerPoint Presentation</vt:lpstr>
      <vt:lpstr>PowerPoint Presentation</vt:lpstr>
      <vt:lpstr>The Apprenticeship </vt:lpstr>
      <vt:lpstr>The apprenticeship - Topics</vt:lpstr>
      <vt:lpstr>The Optional Pathways</vt:lpstr>
      <vt:lpstr>Optional Pathway Topic: Riding</vt:lpstr>
      <vt:lpstr>Optional Pathway Topic: Non-Riding</vt:lpstr>
      <vt:lpstr>What your Equine Groom Apprenticeship will look like from start to finish</vt:lpstr>
      <vt:lpstr>Starting Your Apprenticeship</vt:lpstr>
      <vt:lpstr>Session Content</vt:lpstr>
      <vt:lpstr>Off Job Training</vt:lpstr>
      <vt:lpstr>PowerPoint Presentation</vt:lpstr>
      <vt:lpstr>The Apprenticeship – Gateway</vt:lpstr>
      <vt:lpstr>The Apprenticeship – End Point Assessment</vt:lpstr>
      <vt:lpstr>Wider Curriculum Topics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49</cp:revision>
  <cp:lastPrinted>2025-03-21T11:53:55Z</cp:lastPrinted>
  <dcterms:created xsi:type="dcterms:W3CDTF">2021-05-26T10:17:10Z</dcterms:created>
  <dcterms:modified xsi:type="dcterms:W3CDTF">2025-06-25T19:35:31Z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