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302" r:id="rId5"/>
    <p:sldId id="309" r:id="rId6"/>
    <p:sldId id="317" r:id="rId7"/>
    <p:sldId id="329" r:id="rId8"/>
    <p:sldId id="330" r:id="rId9"/>
    <p:sldId id="331" r:id="rId10"/>
    <p:sldId id="271" r:id="rId11"/>
    <p:sldId id="332" r:id="rId12"/>
    <p:sldId id="333" r:id="rId13"/>
    <p:sldId id="334" r:id="rId14"/>
    <p:sldId id="335" r:id="rId15"/>
    <p:sldId id="297" r:id="rId16"/>
    <p:sldId id="346" r:id="rId17"/>
    <p:sldId id="347" r:id="rId18"/>
    <p:sldId id="337" r:id="rId19"/>
    <p:sldId id="338" r:id="rId20"/>
    <p:sldId id="339" r:id="rId21"/>
    <p:sldId id="340" r:id="rId22"/>
    <p:sldId id="341" r:id="rId23"/>
    <p:sldId id="342" r:id="rId24"/>
    <p:sldId id="343" r:id="rId25"/>
    <p:sldId id="344" r:id="rId26"/>
    <p:sldId id="322" r:id="rId27"/>
    <p:sldId id="2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8390D5-61F4-AD14-A4F7-25A50B7FF9E2}" v="337" dt="2026-06-29T11:36:31.1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43" d="100"/>
          <a:sy n="43" d="100"/>
        </p:scale>
        <p:origin x="42" y="1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 Tallentire" userId="S::anni.tallentire@keits.co.uk::d110e829-af99-4452-a067-7622ca8b6096" providerId="AD" clId="Web-{E38390D5-61F4-AD14-A4F7-25A50B7FF9E2}"/>
    <pc:docChg chg="addSld delSld modSld">
      <pc:chgData name="Anni Tallentire" userId="S::anni.tallentire@keits.co.uk::d110e829-af99-4452-a067-7622ca8b6096" providerId="AD" clId="Web-{E38390D5-61F4-AD14-A4F7-25A50B7FF9E2}" dt="2026-06-29T11:36:31.190" v="335" actId="20577"/>
      <pc:docMkLst>
        <pc:docMk/>
      </pc:docMkLst>
      <pc:sldChg chg="addSp delSp modSp">
        <pc:chgData name="Anni Tallentire" userId="S::anni.tallentire@keits.co.uk::d110e829-af99-4452-a067-7622ca8b6096" providerId="AD" clId="Web-{E38390D5-61F4-AD14-A4F7-25A50B7FF9E2}" dt="2026-06-29T11:26:33.197" v="13" actId="1076"/>
        <pc:sldMkLst>
          <pc:docMk/>
          <pc:sldMk cId="1358105559" sldId="271"/>
        </pc:sldMkLst>
        <pc:spChg chg="mod">
          <ac:chgData name="Anni Tallentire" userId="S::anni.tallentire@keits.co.uk::d110e829-af99-4452-a067-7622ca8b6096" providerId="AD" clId="Web-{E38390D5-61F4-AD14-A4F7-25A50B7FF9E2}" dt="2026-06-29T11:23:06.017" v="8" actId="20577"/>
          <ac:spMkLst>
            <pc:docMk/>
            <pc:sldMk cId="1358105559" sldId="271"/>
            <ac:spMk id="3" creationId="{0FBFA5DD-381B-4D0A-9F4B-18CF5C2717B1}"/>
          </ac:spMkLst>
        </pc:spChg>
        <pc:picChg chg="add mod">
          <ac:chgData name="Anni Tallentire" userId="S::anni.tallentire@keits.co.uk::d110e829-af99-4452-a067-7622ca8b6096" providerId="AD" clId="Web-{E38390D5-61F4-AD14-A4F7-25A50B7FF9E2}" dt="2026-06-29T11:26:33.197" v="13" actId="1076"/>
          <ac:picMkLst>
            <pc:docMk/>
            <pc:sldMk cId="1358105559" sldId="271"/>
            <ac:picMk id="4" creationId="{33173CDB-C018-B6DA-1ADE-B5C3B0447546}"/>
          </ac:picMkLst>
        </pc:picChg>
        <pc:picChg chg="del">
          <ac:chgData name="Anni Tallentire" userId="S::anni.tallentire@keits.co.uk::d110e829-af99-4452-a067-7622ca8b6096" providerId="AD" clId="Web-{E38390D5-61F4-AD14-A4F7-25A50B7FF9E2}" dt="2026-06-29T11:26:28.291" v="9"/>
          <ac:picMkLst>
            <pc:docMk/>
            <pc:sldMk cId="1358105559" sldId="271"/>
            <ac:picMk id="4098" creationId="{4821EC54-3221-40DE-914C-15F8999BD64F}"/>
          </ac:picMkLst>
        </pc:picChg>
      </pc:sldChg>
      <pc:sldChg chg="modSp">
        <pc:chgData name="Anni Tallentire" userId="S::anni.tallentire@keits.co.uk::d110e829-af99-4452-a067-7622ca8b6096" providerId="AD" clId="Web-{E38390D5-61F4-AD14-A4F7-25A50B7FF9E2}" dt="2026-06-29T11:29:46.549" v="32" actId="20577"/>
        <pc:sldMkLst>
          <pc:docMk/>
          <pc:sldMk cId="4152808806" sldId="322"/>
        </pc:sldMkLst>
        <pc:spChg chg="mod">
          <ac:chgData name="Anni Tallentire" userId="S::anni.tallentire@keits.co.uk::d110e829-af99-4452-a067-7622ca8b6096" providerId="AD" clId="Web-{E38390D5-61F4-AD14-A4F7-25A50B7FF9E2}" dt="2026-06-29T11:29:46.549" v="32" actId="20577"/>
          <ac:spMkLst>
            <pc:docMk/>
            <pc:sldMk cId="4152808806" sldId="322"/>
            <ac:spMk id="4" creationId="{DBCEED77-CA66-CBC9-E586-920BA1133459}"/>
          </ac:spMkLst>
        </pc:spChg>
      </pc:sldChg>
      <pc:sldChg chg="del">
        <pc:chgData name="Anni Tallentire" userId="S::anni.tallentire@keits.co.uk::d110e829-af99-4452-a067-7622ca8b6096" providerId="AD" clId="Web-{E38390D5-61F4-AD14-A4F7-25A50B7FF9E2}" dt="2026-06-29T11:27:59.013" v="27"/>
        <pc:sldMkLst>
          <pc:docMk/>
          <pc:sldMk cId="3543174797" sldId="336"/>
        </pc:sldMkLst>
      </pc:sldChg>
      <pc:sldChg chg="new del">
        <pc:chgData name="Anni Tallentire" userId="S::anni.tallentire@keits.co.uk::d110e829-af99-4452-a067-7622ca8b6096" providerId="AD" clId="Web-{E38390D5-61F4-AD14-A4F7-25A50B7FF9E2}" dt="2026-06-29T11:27:49.169" v="24"/>
        <pc:sldMkLst>
          <pc:docMk/>
          <pc:sldMk cId="1657811441" sldId="345"/>
        </pc:sldMkLst>
      </pc:sldChg>
      <pc:sldChg chg="addSp delSp modSp add replId">
        <pc:chgData name="Anni Tallentire" userId="S::anni.tallentire@keits.co.uk::d110e829-af99-4452-a067-7622ca8b6096" providerId="AD" clId="Web-{E38390D5-61F4-AD14-A4F7-25A50B7FF9E2}" dt="2026-06-29T11:30:45.957" v="45" actId="20577"/>
        <pc:sldMkLst>
          <pc:docMk/>
          <pc:sldMk cId="1259642152" sldId="346"/>
        </pc:sldMkLst>
        <pc:spChg chg="mod">
          <ac:chgData name="Anni Tallentire" userId="S::anni.tallentire@keits.co.uk::d110e829-af99-4452-a067-7622ca8b6096" providerId="AD" clId="Web-{E38390D5-61F4-AD14-A4F7-25A50B7FF9E2}" dt="2026-06-29T11:27:57.716" v="26" actId="20577"/>
          <ac:spMkLst>
            <pc:docMk/>
            <pc:sldMk cId="1259642152" sldId="346"/>
            <ac:spMk id="2" creationId="{27CEFB3A-1712-0BAA-831A-10EEE416C01D}"/>
          </ac:spMkLst>
        </pc:spChg>
        <pc:spChg chg="del mod">
          <ac:chgData name="Anni Tallentire" userId="S::anni.tallentire@keits.co.uk::d110e829-af99-4452-a067-7622ca8b6096" providerId="AD" clId="Web-{E38390D5-61F4-AD14-A4F7-25A50B7FF9E2}" dt="2026-06-29T11:27:30.199" v="18"/>
          <ac:spMkLst>
            <pc:docMk/>
            <pc:sldMk cId="1259642152" sldId="346"/>
            <ac:spMk id="3" creationId="{D68D1122-627E-F096-C57C-94A8A688414E}"/>
          </ac:spMkLst>
        </pc:spChg>
        <pc:spChg chg="add del mod">
          <ac:chgData name="Anni Tallentire" userId="S::anni.tallentire@keits.co.uk::d110e829-af99-4452-a067-7622ca8b6096" providerId="AD" clId="Web-{E38390D5-61F4-AD14-A4F7-25A50B7FF9E2}" dt="2026-06-29T11:27:38.418" v="21"/>
          <ac:spMkLst>
            <pc:docMk/>
            <pc:sldMk cId="1259642152" sldId="346"/>
            <ac:spMk id="5" creationId="{2637EA0D-0D3F-4000-34EE-57203E3B1D6F}"/>
          </ac:spMkLst>
        </pc:spChg>
        <pc:spChg chg="add mod">
          <ac:chgData name="Anni Tallentire" userId="S::anni.tallentire@keits.co.uk::d110e829-af99-4452-a067-7622ca8b6096" providerId="AD" clId="Web-{E38390D5-61F4-AD14-A4F7-25A50B7FF9E2}" dt="2026-06-29T11:30:45.957" v="45" actId="20577"/>
          <ac:spMkLst>
            <pc:docMk/>
            <pc:sldMk cId="1259642152" sldId="346"/>
            <ac:spMk id="7" creationId="{C11B8036-92BF-2236-A39A-3D785F552799}"/>
          </ac:spMkLst>
        </pc:spChg>
        <pc:picChg chg="del">
          <ac:chgData name="Anni Tallentire" userId="S::anni.tallentire@keits.co.uk::d110e829-af99-4452-a067-7622ca8b6096" providerId="AD" clId="Web-{E38390D5-61F4-AD14-A4F7-25A50B7FF9E2}" dt="2026-06-29T11:27:39.981" v="22"/>
          <ac:picMkLst>
            <pc:docMk/>
            <pc:sldMk cId="1259642152" sldId="346"/>
            <ac:picMk id="8194" creationId="{5BE4BB4E-841C-3EC7-C272-5530A1976C49}"/>
          </ac:picMkLst>
        </pc:picChg>
      </pc:sldChg>
      <pc:sldChg chg="modSp add replId">
        <pc:chgData name="Anni Tallentire" userId="S::anni.tallentire@keits.co.uk::d110e829-af99-4452-a067-7622ca8b6096" providerId="AD" clId="Web-{E38390D5-61F4-AD14-A4F7-25A50B7FF9E2}" dt="2026-06-29T11:36:31.190" v="335" actId="20577"/>
        <pc:sldMkLst>
          <pc:docMk/>
          <pc:sldMk cId="121695664" sldId="347"/>
        </pc:sldMkLst>
        <pc:spChg chg="mod">
          <ac:chgData name="Anni Tallentire" userId="S::anni.tallentire@keits.co.uk::d110e829-af99-4452-a067-7622ca8b6096" providerId="AD" clId="Web-{E38390D5-61F4-AD14-A4F7-25A50B7FF9E2}" dt="2026-06-29T11:36:31.190" v="335" actId="20577"/>
          <ac:spMkLst>
            <pc:docMk/>
            <pc:sldMk cId="121695664" sldId="347"/>
            <ac:spMk id="7" creationId="{5F9FAE8D-F34B-7B90-E585-5B657DC60A25}"/>
          </ac:spMkLst>
        </pc:spChg>
      </pc:sldChg>
    </pc:docChg>
  </pc:docChgLst>
  <pc:docChgLst>
    <pc:chgData name="Jo oconnell" userId="d77af30d-bdb6-45f6-ae59-bf3b73a78f92" providerId="ADAL" clId="{D7C2FCF7-6EDB-4845-86B2-3274139A8D84}"/>
    <pc:docChg chg="custSel addSld delSld modSld">
      <pc:chgData name="Jo oconnell" userId="d77af30d-bdb6-45f6-ae59-bf3b73a78f92" providerId="ADAL" clId="{D7C2FCF7-6EDB-4845-86B2-3274139A8D84}" dt="2026-06-03T13:56:42.463" v="334" actId="20577"/>
      <pc:docMkLst>
        <pc:docMk/>
      </pc:docMkLst>
      <pc:sldChg chg="modSp add mod setBg">
        <pc:chgData name="Jo oconnell" userId="d77af30d-bdb6-45f6-ae59-bf3b73a78f92" providerId="ADAL" clId="{D7C2FCF7-6EDB-4845-86B2-3274139A8D84}" dt="2026-06-03T13:53:01.504" v="288"/>
        <pc:sldMkLst>
          <pc:docMk/>
          <pc:sldMk cId="1358105559" sldId="271"/>
        </pc:sldMkLst>
        <pc:spChg chg="mod">
          <ac:chgData name="Jo oconnell" userId="d77af30d-bdb6-45f6-ae59-bf3b73a78f92" providerId="ADAL" clId="{D7C2FCF7-6EDB-4845-86B2-3274139A8D84}" dt="2026-06-03T13:52:58.552" v="287" actId="207"/>
          <ac:spMkLst>
            <pc:docMk/>
            <pc:sldMk cId="1358105559" sldId="271"/>
            <ac:spMk id="3" creationId="{0FBFA5DD-381B-4D0A-9F4B-18CF5C2717B1}"/>
          </ac:spMkLst>
        </pc:spChg>
      </pc:sldChg>
      <pc:sldChg chg="add setBg">
        <pc:chgData name="Jo oconnell" userId="d77af30d-bdb6-45f6-ae59-bf3b73a78f92" providerId="ADAL" clId="{D7C2FCF7-6EDB-4845-86B2-3274139A8D84}" dt="2026-06-03T13:43:37.296" v="88"/>
        <pc:sldMkLst>
          <pc:docMk/>
          <pc:sldMk cId="2879449044" sldId="272"/>
        </pc:sldMkLst>
      </pc:sldChg>
      <pc:sldChg chg="add setBg">
        <pc:chgData name="Jo oconnell" userId="d77af30d-bdb6-45f6-ae59-bf3b73a78f92" providerId="ADAL" clId="{D7C2FCF7-6EDB-4845-86B2-3274139A8D84}" dt="2026-06-03T13:42:33.633" v="82"/>
        <pc:sldMkLst>
          <pc:docMk/>
          <pc:sldMk cId="1340147125" sldId="297"/>
        </pc:sldMkLst>
      </pc:sldChg>
      <pc:sldChg chg="setBg">
        <pc:chgData name="Jo oconnell" userId="d77af30d-bdb6-45f6-ae59-bf3b73a78f92" providerId="ADAL" clId="{D7C2FCF7-6EDB-4845-86B2-3274139A8D84}" dt="2026-06-03T13:36:05.147" v="1"/>
        <pc:sldMkLst>
          <pc:docMk/>
          <pc:sldMk cId="368172469" sldId="302"/>
        </pc:sldMkLst>
      </pc:sldChg>
      <pc:sldChg chg="modSp mod setBg">
        <pc:chgData name="Jo oconnell" userId="d77af30d-bdb6-45f6-ae59-bf3b73a78f92" providerId="ADAL" clId="{D7C2FCF7-6EDB-4845-86B2-3274139A8D84}" dt="2026-06-03T13:36:14.486" v="3" actId="207"/>
        <pc:sldMkLst>
          <pc:docMk/>
          <pc:sldMk cId="3120629436" sldId="309"/>
        </pc:sldMkLst>
        <pc:spChg chg="mod">
          <ac:chgData name="Jo oconnell" userId="d77af30d-bdb6-45f6-ae59-bf3b73a78f92" providerId="ADAL" clId="{D7C2FCF7-6EDB-4845-86B2-3274139A8D84}" dt="2026-06-03T13:36:14.486" v="3" actId="207"/>
          <ac:spMkLst>
            <pc:docMk/>
            <pc:sldMk cId="3120629436" sldId="309"/>
            <ac:spMk id="5" creationId="{7B2C7219-2792-432F-AC13-E86CCB84980B}"/>
          </ac:spMkLst>
        </pc:spChg>
        <pc:spChg chg="mod">
          <ac:chgData name="Jo oconnell" userId="d77af30d-bdb6-45f6-ae59-bf3b73a78f92" providerId="ADAL" clId="{D7C2FCF7-6EDB-4845-86B2-3274139A8D84}" dt="2026-06-03T13:36:14.486" v="3" actId="207"/>
          <ac:spMkLst>
            <pc:docMk/>
            <pc:sldMk cId="3120629436" sldId="309"/>
            <ac:spMk id="6" creationId="{F1730D47-280D-4B08-AB86-B28A3065936A}"/>
          </ac:spMkLst>
        </pc:spChg>
        <pc:spChg chg="mod">
          <ac:chgData name="Jo oconnell" userId="d77af30d-bdb6-45f6-ae59-bf3b73a78f92" providerId="ADAL" clId="{D7C2FCF7-6EDB-4845-86B2-3274139A8D84}" dt="2026-06-03T13:36:14.486" v="3" actId="207"/>
          <ac:spMkLst>
            <pc:docMk/>
            <pc:sldMk cId="3120629436" sldId="309"/>
            <ac:spMk id="7" creationId="{5FE835FC-AC12-49FB-9608-7E4719AE17EF}"/>
          </ac:spMkLst>
        </pc:spChg>
        <pc:spChg chg="mod">
          <ac:chgData name="Jo oconnell" userId="d77af30d-bdb6-45f6-ae59-bf3b73a78f92" providerId="ADAL" clId="{D7C2FCF7-6EDB-4845-86B2-3274139A8D84}" dt="2026-06-03T13:36:14.486" v="3" actId="207"/>
          <ac:spMkLst>
            <pc:docMk/>
            <pc:sldMk cId="3120629436" sldId="309"/>
            <ac:spMk id="8" creationId="{4A3AEE45-4472-45B1-A055-19DB1AEFA261}"/>
          </ac:spMkLst>
        </pc:spChg>
        <pc:spChg chg="mod">
          <ac:chgData name="Jo oconnell" userId="d77af30d-bdb6-45f6-ae59-bf3b73a78f92" providerId="ADAL" clId="{D7C2FCF7-6EDB-4845-86B2-3274139A8D84}" dt="2026-06-03T13:36:14.486" v="3" actId="207"/>
          <ac:spMkLst>
            <pc:docMk/>
            <pc:sldMk cId="3120629436" sldId="309"/>
            <ac:spMk id="12" creationId="{4E84A619-C86F-4D72-B130-F07856723865}"/>
          </ac:spMkLst>
        </pc:spChg>
        <pc:spChg chg="mod">
          <ac:chgData name="Jo oconnell" userId="d77af30d-bdb6-45f6-ae59-bf3b73a78f92" providerId="ADAL" clId="{D7C2FCF7-6EDB-4845-86B2-3274139A8D84}" dt="2026-06-03T13:36:14.486" v="3" actId="207"/>
          <ac:spMkLst>
            <pc:docMk/>
            <pc:sldMk cId="3120629436" sldId="309"/>
            <ac:spMk id="13" creationId="{07EAE0E8-A56B-45FD-81CE-5D86A8F705F9}"/>
          </ac:spMkLst>
        </pc:spChg>
        <pc:spChg chg="mod">
          <ac:chgData name="Jo oconnell" userId="d77af30d-bdb6-45f6-ae59-bf3b73a78f92" providerId="ADAL" clId="{D7C2FCF7-6EDB-4845-86B2-3274139A8D84}" dt="2026-06-03T13:36:14.486" v="3" actId="207"/>
          <ac:spMkLst>
            <pc:docMk/>
            <pc:sldMk cId="3120629436" sldId="309"/>
            <ac:spMk id="14" creationId="{15A46CA8-3843-49A2-AC9E-8FDA542038BD}"/>
          </ac:spMkLst>
        </pc:spChg>
        <pc:spChg chg="mod">
          <ac:chgData name="Jo oconnell" userId="d77af30d-bdb6-45f6-ae59-bf3b73a78f92" providerId="ADAL" clId="{D7C2FCF7-6EDB-4845-86B2-3274139A8D84}" dt="2026-06-03T13:36:14.486" v="3" actId="207"/>
          <ac:spMkLst>
            <pc:docMk/>
            <pc:sldMk cId="3120629436" sldId="309"/>
            <ac:spMk id="15" creationId="{91571632-D294-43F1-9657-9165F4CABC0C}"/>
          </ac:spMkLst>
        </pc:spChg>
      </pc:sldChg>
      <pc:sldChg chg="add setBg">
        <pc:chgData name="Jo oconnell" userId="d77af30d-bdb6-45f6-ae59-bf3b73a78f92" providerId="ADAL" clId="{D7C2FCF7-6EDB-4845-86B2-3274139A8D84}" dt="2026-06-03T13:36:43.643" v="5"/>
        <pc:sldMkLst>
          <pc:docMk/>
          <pc:sldMk cId="1916671767" sldId="317"/>
        </pc:sldMkLst>
      </pc:sldChg>
      <pc:sldChg chg="add setBg">
        <pc:chgData name="Jo oconnell" userId="d77af30d-bdb6-45f6-ae59-bf3b73a78f92" providerId="ADAL" clId="{D7C2FCF7-6EDB-4845-86B2-3274139A8D84}" dt="2026-06-03T13:43:37.296" v="88"/>
        <pc:sldMkLst>
          <pc:docMk/>
          <pc:sldMk cId="4152808806" sldId="322"/>
        </pc:sldMkLst>
      </pc:sldChg>
      <pc:sldChg chg="modSp add mod setBg">
        <pc:chgData name="Jo oconnell" userId="d77af30d-bdb6-45f6-ae59-bf3b73a78f92" providerId="ADAL" clId="{D7C2FCF7-6EDB-4845-86B2-3274139A8D84}" dt="2026-06-03T13:37:33.753" v="52" actId="20577"/>
        <pc:sldMkLst>
          <pc:docMk/>
          <pc:sldMk cId="1884996301" sldId="329"/>
        </pc:sldMkLst>
        <pc:spChg chg="mod">
          <ac:chgData name="Jo oconnell" userId="d77af30d-bdb6-45f6-ae59-bf3b73a78f92" providerId="ADAL" clId="{D7C2FCF7-6EDB-4845-86B2-3274139A8D84}" dt="2026-06-03T13:37:33.753" v="52" actId="20577"/>
          <ac:spMkLst>
            <pc:docMk/>
            <pc:sldMk cId="1884996301" sldId="329"/>
            <ac:spMk id="3" creationId="{5E002F17-F3EA-DA3B-620C-7CB082656AE3}"/>
          </ac:spMkLst>
        </pc:spChg>
      </pc:sldChg>
      <pc:sldChg chg="modSp add mod setBg">
        <pc:chgData name="Jo oconnell" userId="d77af30d-bdb6-45f6-ae59-bf3b73a78f92" providerId="ADAL" clId="{D7C2FCF7-6EDB-4845-86B2-3274139A8D84}" dt="2026-06-03T13:39:38.074" v="59" actId="20577"/>
        <pc:sldMkLst>
          <pc:docMk/>
          <pc:sldMk cId="202303268" sldId="330"/>
        </pc:sldMkLst>
        <pc:spChg chg="mod">
          <ac:chgData name="Jo oconnell" userId="d77af30d-bdb6-45f6-ae59-bf3b73a78f92" providerId="ADAL" clId="{D7C2FCF7-6EDB-4845-86B2-3274139A8D84}" dt="2026-06-03T13:39:38.074" v="59" actId="20577"/>
          <ac:spMkLst>
            <pc:docMk/>
            <pc:sldMk cId="202303268" sldId="330"/>
            <ac:spMk id="3" creationId="{0AF5B060-3DE5-0F92-0364-98548FB0873C}"/>
          </ac:spMkLst>
        </pc:spChg>
      </pc:sldChg>
      <pc:sldChg chg="add setBg">
        <pc:chgData name="Jo oconnell" userId="d77af30d-bdb6-45f6-ae59-bf3b73a78f92" providerId="ADAL" clId="{D7C2FCF7-6EDB-4845-86B2-3274139A8D84}" dt="2026-06-03T13:37:06.692" v="9"/>
        <pc:sldMkLst>
          <pc:docMk/>
          <pc:sldMk cId="1543877258" sldId="331"/>
        </pc:sldMkLst>
      </pc:sldChg>
      <pc:sldChg chg="add setBg">
        <pc:chgData name="Jo oconnell" userId="d77af30d-bdb6-45f6-ae59-bf3b73a78f92" providerId="ADAL" clId="{D7C2FCF7-6EDB-4845-86B2-3274139A8D84}" dt="2026-06-03T13:40:27.857" v="63"/>
        <pc:sldMkLst>
          <pc:docMk/>
          <pc:sldMk cId="189683224" sldId="332"/>
        </pc:sldMkLst>
      </pc:sldChg>
      <pc:sldChg chg="add setBg">
        <pc:chgData name="Jo oconnell" userId="d77af30d-bdb6-45f6-ae59-bf3b73a78f92" providerId="ADAL" clId="{D7C2FCF7-6EDB-4845-86B2-3274139A8D84}" dt="2026-06-03T13:41:37.572" v="69"/>
        <pc:sldMkLst>
          <pc:docMk/>
          <pc:sldMk cId="3931419304" sldId="333"/>
        </pc:sldMkLst>
      </pc:sldChg>
      <pc:sldChg chg="add setBg">
        <pc:chgData name="Jo oconnell" userId="d77af30d-bdb6-45f6-ae59-bf3b73a78f92" providerId="ADAL" clId="{D7C2FCF7-6EDB-4845-86B2-3274139A8D84}" dt="2026-06-03T13:41:53.622" v="71"/>
        <pc:sldMkLst>
          <pc:docMk/>
          <pc:sldMk cId="1512694490" sldId="334"/>
        </pc:sldMkLst>
      </pc:sldChg>
      <pc:sldChg chg="modSp add mod setBg">
        <pc:chgData name="Jo oconnell" userId="d77af30d-bdb6-45f6-ae59-bf3b73a78f92" providerId="ADAL" clId="{D7C2FCF7-6EDB-4845-86B2-3274139A8D84}" dt="2026-06-03T13:42:16.588" v="79"/>
        <pc:sldMkLst>
          <pc:docMk/>
          <pc:sldMk cId="2523211649" sldId="335"/>
        </pc:sldMkLst>
        <pc:spChg chg="mod">
          <ac:chgData name="Jo oconnell" userId="d77af30d-bdb6-45f6-ae59-bf3b73a78f92" providerId="ADAL" clId="{D7C2FCF7-6EDB-4845-86B2-3274139A8D84}" dt="2026-06-03T13:42:13.049" v="78" actId="20577"/>
          <ac:spMkLst>
            <pc:docMk/>
            <pc:sldMk cId="2523211649" sldId="335"/>
            <ac:spMk id="4" creationId="{012CBE2A-F286-440A-1D97-2127E3EE1929}"/>
          </ac:spMkLst>
        </pc:spChg>
      </pc:sldChg>
      <pc:sldChg chg="add setBg">
        <pc:chgData name="Jo oconnell" userId="d77af30d-bdb6-45f6-ae59-bf3b73a78f92" providerId="ADAL" clId="{D7C2FCF7-6EDB-4845-86B2-3274139A8D84}" dt="2026-06-03T13:43:37.296" v="88"/>
        <pc:sldMkLst>
          <pc:docMk/>
          <pc:sldMk cId="1446332201" sldId="337"/>
        </pc:sldMkLst>
      </pc:sldChg>
      <pc:sldChg chg="add setBg">
        <pc:chgData name="Jo oconnell" userId="d77af30d-bdb6-45f6-ae59-bf3b73a78f92" providerId="ADAL" clId="{D7C2FCF7-6EDB-4845-86B2-3274139A8D84}" dt="2026-06-03T13:43:37.296" v="88"/>
        <pc:sldMkLst>
          <pc:docMk/>
          <pc:sldMk cId="3188428957" sldId="338"/>
        </pc:sldMkLst>
      </pc:sldChg>
      <pc:sldChg chg="add setBg">
        <pc:chgData name="Jo oconnell" userId="d77af30d-bdb6-45f6-ae59-bf3b73a78f92" providerId="ADAL" clId="{D7C2FCF7-6EDB-4845-86B2-3274139A8D84}" dt="2026-06-03T13:43:37.296" v="88"/>
        <pc:sldMkLst>
          <pc:docMk/>
          <pc:sldMk cId="1053334129" sldId="339"/>
        </pc:sldMkLst>
      </pc:sldChg>
      <pc:sldChg chg="add setBg">
        <pc:chgData name="Jo oconnell" userId="d77af30d-bdb6-45f6-ae59-bf3b73a78f92" providerId="ADAL" clId="{D7C2FCF7-6EDB-4845-86B2-3274139A8D84}" dt="2026-06-03T13:43:37.296" v="88"/>
        <pc:sldMkLst>
          <pc:docMk/>
          <pc:sldMk cId="113969807" sldId="340"/>
        </pc:sldMkLst>
      </pc:sldChg>
      <pc:sldChg chg="add setBg">
        <pc:chgData name="Jo oconnell" userId="d77af30d-bdb6-45f6-ae59-bf3b73a78f92" providerId="ADAL" clId="{D7C2FCF7-6EDB-4845-86B2-3274139A8D84}" dt="2026-06-03T13:43:37.296" v="88"/>
        <pc:sldMkLst>
          <pc:docMk/>
          <pc:sldMk cId="745915141" sldId="341"/>
        </pc:sldMkLst>
      </pc:sldChg>
      <pc:sldChg chg="add setBg">
        <pc:chgData name="Jo oconnell" userId="d77af30d-bdb6-45f6-ae59-bf3b73a78f92" providerId="ADAL" clId="{D7C2FCF7-6EDB-4845-86B2-3274139A8D84}" dt="2026-06-03T13:43:37.296" v="88"/>
        <pc:sldMkLst>
          <pc:docMk/>
          <pc:sldMk cId="2891890662" sldId="342"/>
        </pc:sldMkLst>
      </pc:sldChg>
      <pc:sldChg chg="add setBg">
        <pc:chgData name="Jo oconnell" userId="d77af30d-bdb6-45f6-ae59-bf3b73a78f92" providerId="ADAL" clId="{D7C2FCF7-6EDB-4845-86B2-3274139A8D84}" dt="2026-06-03T13:43:37.296" v="88"/>
        <pc:sldMkLst>
          <pc:docMk/>
          <pc:sldMk cId="3207963624" sldId="343"/>
        </pc:sldMkLst>
      </pc:sldChg>
      <pc:sldChg chg="add setBg">
        <pc:chgData name="Jo oconnell" userId="d77af30d-bdb6-45f6-ae59-bf3b73a78f92" providerId="ADAL" clId="{D7C2FCF7-6EDB-4845-86B2-3274139A8D84}" dt="2026-06-03T13:43:37.296" v="88"/>
        <pc:sldMkLst>
          <pc:docMk/>
          <pc:sldMk cId="4063358343" sldId="34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hyperlink" Target="https://skillsengland.education.gov.uk/apprenticeships/st1323-v1-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5138089" y="4070416"/>
            <a:ext cx="6016195" cy="606003"/>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11" name="TextBox 10">
            <a:extLst>
              <a:ext uri="{FF2B5EF4-FFF2-40B4-BE49-F238E27FC236}">
                <a16:creationId xmlns:a16="http://schemas.microsoft.com/office/drawing/2014/main" id="{8D2133CB-0B2F-4699-83E0-C984319427F2}"/>
              </a:ext>
            </a:extLst>
          </p:cNvPr>
          <p:cNvSpPr txBox="1"/>
          <p:nvPr/>
        </p:nvSpPr>
        <p:spPr>
          <a:xfrm>
            <a:off x="3982002" y="1366788"/>
            <a:ext cx="7344284" cy="1323439"/>
          </a:xfrm>
          <a:prstGeom prst="rect">
            <a:avLst/>
          </a:prstGeom>
          <a:noFill/>
        </p:spPr>
        <p:txBody>
          <a:bodyPr wrap="square">
            <a:spAutoFit/>
          </a:bodyPr>
          <a:lstStyle/>
          <a:p>
            <a:pPr algn="ctr"/>
            <a:r>
              <a:rPr lang="en-GB" sz="4000" b="1" dirty="0">
                <a:latin typeface="Arial" pitchFamily="34" charset="0"/>
                <a:cs typeface="Arial" pitchFamily="34" charset="0"/>
              </a:rPr>
              <a:t>Keeper and Aquarist Level 3 </a:t>
            </a:r>
          </a:p>
          <a:p>
            <a:pPr algn="ctr"/>
            <a:r>
              <a:rPr lang="en-GB" sz="4000" b="1" dirty="0">
                <a:latin typeface="Arial" pitchFamily="34" charset="0"/>
                <a:cs typeface="Arial" pitchFamily="34" charset="0"/>
              </a:rPr>
              <a:t>Apprentice Information </a:t>
            </a:r>
          </a:p>
        </p:txBody>
      </p:sp>
      <p:pic>
        <p:nvPicPr>
          <p:cNvPr id="1026" name="Picture 2">
            <a:extLst>
              <a:ext uri="{FF2B5EF4-FFF2-40B4-BE49-F238E27FC236}">
                <a16:creationId xmlns:a16="http://schemas.microsoft.com/office/drawing/2014/main" id="{7A32C284-6B07-A757-258E-60D44B9D85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89822" y="2731893"/>
            <a:ext cx="3928644" cy="2842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2449B77F-EF52-6ED4-411F-939D6B56D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2F76-E6A5-426B-F9E1-23C1592DFA24}"/>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A9F7A22F-F895-948C-BEFD-E090DF886C17}"/>
              </a:ext>
            </a:extLst>
          </p:cNvPr>
          <p:cNvSpPr>
            <a:spLocks noGrp="1"/>
          </p:cNvSpPr>
          <p:nvPr>
            <p:ph idx="1"/>
          </p:nvPr>
        </p:nvSpPr>
        <p:spPr>
          <a:xfrm>
            <a:off x="295638" y="1336963"/>
            <a:ext cx="11058162" cy="6057900"/>
          </a:xfrm>
        </p:spPr>
        <p:txBody>
          <a:bodyPr>
            <a:normAutofit/>
          </a:bodyPr>
          <a:lstStyle/>
          <a:p>
            <a:pPr marL="0" lvl="1" indent="0" defTabSz="533400">
              <a:lnSpc>
                <a:spcPct val="170000"/>
              </a:lnSpc>
              <a:spcBef>
                <a:spcPct val="0"/>
              </a:spcBef>
              <a:spcAft>
                <a:spcPct val="15000"/>
              </a:spcAft>
              <a:buNone/>
            </a:pPr>
            <a:r>
              <a:rPr lang="en-US" sz="1800" b="1" dirty="0">
                <a:latin typeface="Arial" panose="020B0604020202020204" pitchFamily="34" charset="0"/>
                <a:cs typeface="Arial" panose="020B0604020202020204" pitchFamily="34" charset="0"/>
              </a:rPr>
              <a:t>What will my individual sessions with my Training Consultant include</a:t>
            </a:r>
            <a:r>
              <a:rPr lang="en-US" sz="1800" dirty="0">
                <a:latin typeface="Arial" panose="020B0604020202020204" pitchFamily="34" charset="0"/>
                <a:cs typeface="Arial" panose="020B0604020202020204" pitchFamily="34" charset="0"/>
              </a:rPr>
              <a:t>:</a:t>
            </a:r>
          </a:p>
          <a:p>
            <a:pPr marL="0" lvl="1" indent="0" defTabSz="533400">
              <a:lnSpc>
                <a:spcPct val="170000"/>
              </a:lnSpc>
              <a:spcBef>
                <a:spcPct val="0"/>
              </a:spcBef>
              <a:spcAft>
                <a:spcPct val="15000"/>
              </a:spcAft>
              <a:buNone/>
            </a:pPr>
            <a:r>
              <a:rPr lang="en-GB" sz="1800" dirty="0">
                <a:latin typeface="Arial" panose="020B0604020202020204" pitchFamily="34" charset="0"/>
                <a:cs typeface="Arial" panose="020B0604020202020204" pitchFamily="34" charset="0"/>
              </a:rPr>
              <a:t>In each individual session you will cover some or all the following:</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Individualised training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Checking progress of your training and learning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Setting and checking of course work including feedback on completed coursework</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Reviewing and updating your Off Job Training log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Training for the wider curriculum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Planning future sessions including any relevant tests</a:t>
            </a:r>
            <a:endParaRPr lang="en-GB" dirty="0"/>
          </a:p>
        </p:txBody>
      </p:sp>
      <p:pic>
        <p:nvPicPr>
          <p:cNvPr id="4" name="Picture 3" descr="Logo, company name&#10;&#10;Description automatically generated">
            <a:extLst>
              <a:ext uri="{FF2B5EF4-FFF2-40B4-BE49-F238E27FC236}">
                <a16:creationId xmlns:a16="http://schemas.microsoft.com/office/drawing/2014/main" id="{CE17A0DF-2A27-F351-96E6-49A35456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1269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a:xfrm>
            <a:off x="838200" y="365126"/>
            <a:ext cx="10515600" cy="383019"/>
          </a:xfrm>
        </p:spPr>
        <p:txBody>
          <a:bodyPr>
            <a:normAutofit/>
          </a:bodyPr>
          <a:lstStyle/>
          <a:p>
            <a:pPr algn="ctr"/>
            <a:r>
              <a:rPr lang="en-GB" sz="2000" b="1" dirty="0"/>
              <a:t>What is Off Job Training(OJT)?</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a:xfrm>
            <a:off x="216310" y="748145"/>
            <a:ext cx="11857703" cy="5982421"/>
          </a:xfrm>
          <a:solidFill>
            <a:schemeClr val="accent4">
              <a:lumMod val="20000"/>
              <a:lumOff val="80000"/>
            </a:schemeClr>
          </a:solidFill>
        </p:spPr>
        <p:txBody>
          <a:bodyPr>
            <a:normAutofit fontScale="25000" lnSpcReduction="20000"/>
          </a:bodyPr>
          <a:lstStyle/>
          <a:p>
            <a:pPr marL="0" indent="0">
              <a:lnSpc>
                <a:spcPct val="170000"/>
              </a:lnSpc>
              <a:buNone/>
            </a:pPr>
            <a:r>
              <a:rPr lang="en-US" sz="7200" dirty="0">
                <a:solidFill>
                  <a:srgbClr val="202124"/>
                </a:solidFill>
                <a:latin typeface="Arial" panose="020B0604020202020204" pitchFamily="34" charset="0"/>
                <a:cs typeface="Arial" panose="020B0604020202020204" pitchFamily="34" charset="0"/>
              </a:rPr>
              <a:t>Off-the-job training (OJT) is any new learning or development which is relevant to the apprenticeship, undertaken within work hours. </a:t>
            </a:r>
          </a:p>
          <a:p>
            <a:pPr marL="0" indent="0">
              <a:lnSpc>
                <a:spcPct val="170000"/>
              </a:lnSpc>
              <a:buNone/>
            </a:pPr>
            <a:r>
              <a:rPr lang="en-GB" sz="7200" dirty="0">
                <a:latin typeface="Arial" panose="020B0604020202020204" pitchFamily="34" charset="0"/>
                <a:cs typeface="Arial" panose="020B0604020202020204" pitchFamily="34" charset="0"/>
              </a:rPr>
              <a:t>Your apprenticeship has a minimum requirement of 599 hours, which equates to approximately 6 hours per week for the duration of your programme. All hours must be recorded by you in your OJT log.</a:t>
            </a:r>
          </a:p>
          <a:p>
            <a:pPr marL="0" indent="0">
              <a:lnSpc>
                <a:spcPct val="170000"/>
              </a:lnSpc>
              <a:buNone/>
            </a:pPr>
            <a:r>
              <a:rPr lang="en-GB" sz="7200" dirty="0">
                <a:latin typeface="Arial" panose="020B0604020202020204" pitchFamily="34" charset="0"/>
                <a:cs typeface="Arial" panose="020B0604020202020204" pitchFamily="34" charset="0"/>
              </a:rPr>
              <a:t>All required OJT hours must be completed before your Gateway meeting and progress onto your End Point Assessment.</a:t>
            </a: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marL="0" indent="0">
              <a:lnSpc>
                <a:spcPct val="170000"/>
              </a:lnSpc>
              <a:buNone/>
            </a:pPr>
            <a:endParaRPr lang="en-GB" sz="7200" b="1" dirty="0">
              <a:solidFill>
                <a:srgbClr val="FF0000"/>
              </a:solidFill>
              <a:latin typeface="Arial" panose="020B0604020202020204" pitchFamily="34" charset="0"/>
              <a:cs typeface="Arial" panose="020B0604020202020204" pitchFamily="34" charset="0"/>
            </a:endParaRPr>
          </a:p>
          <a:p>
            <a:pPr marL="0" indent="0">
              <a:lnSpc>
                <a:spcPct val="170000"/>
              </a:lnSpc>
              <a:buNone/>
            </a:pPr>
            <a:r>
              <a:rPr lang="en-GB" sz="7200"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sz="7200" b="1" dirty="0">
                <a:latin typeface="Arial" panose="020B0604020202020204" pitchFamily="34" charset="0"/>
                <a:cs typeface="Arial" panose="020B0604020202020204" pitchFamily="34" charset="0"/>
              </a:rPr>
              <a:t> </a:t>
            </a:r>
          </a:p>
          <a:p>
            <a:pPr marL="0" indent="0">
              <a:lnSpc>
                <a:spcPct val="170000"/>
              </a:lnSpc>
              <a:buNone/>
            </a:pPr>
            <a:endParaRPr lang="en-US" sz="2500" b="1" dirty="0">
              <a:solidFill>
                <a:srgbClr val="FF0000"/>
              </a:solidFill>
              <a:latin typeface="Arial" panose="020B0604020202020204" pitchFamily="34" charset="0"/>
              <a:cs typeface="Arial" panose="020B0604020202020204" pitchFamily="34" charset="0"/>
            </a:endParaRPr>
          </a:p>
          <a:p>
            <a:endParaRPr lang="en-GB" dirty="0"/>
          </a:p>
        </p:txBody>
      </p:sp>
      <p:graphicFrame>
        <p:nvGraphicFramePr>
          <p:cNvPr id="3" name="Table 2">
            <a:extLst>
              <a:ext uri="{FF2B5EF4-FFF2-40B4-BE49-F238E27FC236}">
                <a16:creationId xmlns:a16="http://schemas.microsoft.com/office/drawing/2014/main" id="{89A4C7D9-00CC-1600-1703-CFA32DB72AA7}"/>
              </a:ext>
            </a:extLst>
          </p:cNvPr>
          <p:cNvGraphicFramePr>
            <a:graphicFrameLocks noGrp="1"/>
          </p:cNvGraphicFramePr>
          <p:nvPr/>
        </p:nvGraphicFramePr>
        <p:xfrm>
          <a:off x="838200" y="3739355"/>
          <a:ext cx="10394374" cy="1483360"/>
        </p:xfrm>
        <a:graphic>
          <a:graphicData uri="http://schemas.openxmlformats.org/drawingml/2006/table">
            <a:tbl>
              <a:tblPr firstRow="1" bandRow="1">
                <a:tableStyleId>{5C22544A-7EE6-4342-B048-85BDC9FD1C3A}</a:tableStyleId>
              </a:tblPr>
              <a:tblGrid>
                <a:gridCol w="3387850">
                  <a:extLst>
                    <a:ext uri="{9D8B030D-6E8A-4147-A177-3AD203B41FA5}">
                      <a16:colId xmlns:a16="http://schemas.microsoft.com/office/drawing/2014/main" val="684581200"/>
                    </a:ext>
                  </a:extLst>
                </a:gridCol>
                <a:gridCol w="3503262">
                  <a:extLst>
                    <a:ext uri="{9D8B030D-6E8A-4147-A177-3AD203B41FA5}">
                      <a16:colId xmlns:a16="http://schemas.microsoft.com/office/drawing/2014/main" val="2039153732"/>
                    </a:ext>
                  </a:extLst>
                </a:gridCol>
                <a:gridCol w="3503262">
                  <a:extLst>
                    <a:ext uri="{9D8B030D-6E8A-4147-A177-3AD203B41FA5}">
                      <a16:colId xmlns:a16="http://schemas.microsoft.com/office/drawing/2014/main" val="3377110948"/>
                    </a:ext>
                  </a:extLst>
                </a:gridCol>
              </a:tblGrid>
              <a:tr h="370840">
                <a:tc gridSpan="3">
                  <a:txBody>
                    <a:bodyPr/>
                    <a:lstStyle/>
                    <a:p>
                      <a:r>
                        <a:rPr lang="en-GB" dirty="0">
                          <a:solidFill>
                            <a:schemeClr val="tx1"/>
                          </a:solidFill>
                        </a:rPr>
                        <a:t>Some examples of OJT are: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6550944"/>
                  </a:ext>
                </a:extLst>
              </a:tr>
              <a:tr h="370840">
                <a:tc>
                  <a:txBody>
                    <a:bodyPr/>
                    <a:lstStyle/>
                    <a:p>
                      <a:r>
                        <a:rPr lang="en-GB"/>
                        <a:t>Induction</a:t>
                      </a:r>
                    </a:p>
                  </a:txBody>
                  <a:tcPr/>
                </a:tc>
                <a:tc>
                  <a:txBody>
                    <a:bodyPr/>
                    <a:lstStyle/>
                    <a:p>
                      <a:r>
                        <a:rPr lang="en-GB"/>
                        <a:t>Health &amp; Safety Training</a:t>
                      </a:r>
                    </a:p>
                  </a:txBody>
                  <a:tcPr/>
                </a:tc>
                <a:tc>
                  <a:txBody>
                    <a:bodyPr/>
                    <a:lstStyle/>
                    <a:p>
                      <a:r>
                        <a:rPr lang="en-GB"/>
                        <a:t>Refresher Courses</a:t>
                      </a:r>
                    </a:p>
                  </a:txBody>
                  <a:tcPr/>
                </a:tc>
                <a:extLst>
                  <a:ext uri="{0D108BD9-81ED-4DB2-BD59-A6C34878D82A}">
                    <a16:rowId xmlns:a16="http://schemas.microsoft.com/office/drawing/2014/main" val="1012258217"/>
                  </a:ext>
                </a:extLst>
              </a:tr>
              <a:tr h="370840">
                <a:tc>
                  <a:txBody>
                    <a:bodyPr/>
                    <a:lstStyle/>
                    <a:p>
                      <a:r>
                        <a:rPr lang="en-GB"/>
                        <a:t>Online Workbooks/Resources</a:t>
                      </a:r>
                    </a:p>
                  </a:txBody>
                  <a:tcPr/>
                </a:tc>
                <a:tc>
                  <a:txBody>
                    <a:bodyPr/>
                    <a:lstStyle/>
                    <a:p>
                      <a:r>
                        <a:rPr lang="en-GB"/>
                        <a:t>Skills Training &amp; Practise</a:t>
                      </a:r>
                    </a:p>
                  </a:txBody>
                  <a:tcPr/>
                </a:tc>
                <a:tc>
                  <a:txBody>
                    <a:bodyPr/>
                    <a:lstStyle/>
                    <a:p>
                      <a:r>
                        <a:rPr lang="en-GB"/>
                        <a:t>Mandatory qualifications</a:t>
                      </a:r>
                    </a:p>
                  </a:txBody>
                  <a:tcPr/>
                </a:tc>
                <a:extLst>
                  <a:ext uri="{0D108BD9-81ED-4DB2-BD59-A6C34878D82A}">
                    <a16:rowId xmlns:a16="http://schemas.microsoft.com/office/drawing/2014/main" val="3084796544"/>
                  </a:ext>
                </a:extLst>
              </a:tr>
              <a:tr h="370840">
                <a:tc>
                  <a:txBody>
                    <a:bodyPr/>
                    <a:lstStyle/>
                    <a:p>
                      <a:r>
                        <a:rPr lang="en-GB"/>
                        <a:t>Visits to shows/events</a:t>
                      </a:r>
                    </a:p>
                  </a:txBody>
                  <a:tcPr/>
                </a:tc>
                <a:tc>
                  <a:txBody>
                    <a:bodyPr/>
                    <a:lstStyle/>
                    <a:p>
                      <a:r>
                        <a:rPr lang="en-GB"/>
                        <a:t>Revision</a:t>
                      </a:r>
                    </a:p>
                  </a:txBody>
                  <a:tcPr/>
                </a:tc>
                <a:tc>
                  <a:txBody>
                    <a:bodyPr/>
                    <a:lstStyle/>
                    <a:p>
                      <a:endParaRPr lang="en-GB" dirty="0"/>
                    </a:p>
                  </a:txBody>
                  <a:tcPr/>
                </a:tc>
                <a:extLst>
                  <a:ext uri="{0D108BD9-81ED-4DB2-BD59-A6C34878D82A}">
                    <a16:rowId xmlns:a16="http://schemas.microsoft.com/office/drawing/2014/main" val="2609073924"/>
                  </a:ext>
                </a:extLst>
              </a:tr>
            </a:tbl>
          </a:graphicData>
        </a:graphic>
      </p:graphicFrame>
    </p:spTree>
    <p:extLst>
      <p:ext uri="{BB962C8B-B14F-4D97-AF65-F5344CB8AC3E}">
        <p14:creationId xmlns:p14="http://schemas.microsoft.com/office/powerpoint/2010/main" val="252321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838200" y="365126"/>
            <a:ext cx="10515600" cy="450398"/>
          </a:xfrm>
        </p:spPr>
        <p:txBody>
          <a:bodyPr>
            <a:normAutofit/>
          </a:bodyPr>
          <a:lstStyle/>
          <a:p>
            <a:pPr algn="ctr"/>
            <a:r>
              <a:rPr lang="en-GB" sz="2000" b="1">
                <a:latin typeface="Arial" panose="020B0604020202020204" pitchFamily="34" charset="0"/>
                <a:cs typeface="Arial" panose="020B0604020202020204" pitchFamily="34" charset="0"/>
              </a:rPr>
              <a:t>The Apprenticeship – Gateway Meeting</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214744" y="885744"/>
            <a:ext cx="11662624" cy="5607131"/>
          </a:xfrm>
          <a:solidFill>
            <a:schemeClr val="accent4">
              <a:lumMod val="20000"/>
              <a:lumOff val="80000"/>
            </a:schemeClr>
          </a:solidFill>
        </p:spPr>
        <p:txBody>
          <a:bodyPr>
            <a:normAutofit fontScale="25000" lnSpcReduction="20000"/>
          </a:bodyPr>
          <a:lstStyle/>
          <a:p>
            <a:pPr marL="0" indent="0">
              <a:lnSpc>
                <a:spcPct val="220000"/>
              </a:lnSpc>
              <a:buNone/>
            </a:pPr>
            <a:r>
              <a:rPr lang="en-GB" sz="7200" dirty="0">
                <a:latin typeface="Arial" panose="020B0604020202020204" pitchFamily="34" charset="0"/>
                <a:cs typeface="Arial" panose="020B0604020202020204" pitchFamily="34" charset="0"/>
              </a:rPr>
              <a:t>This meeting takes place at the end of your practical training period and confirms that:</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training is complete and competency has been demonstrated in all required skills, knowledge &amp; behaviours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required Off the Job hours have been completed</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Any mandatory Functional Skills required qualifications.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Your Showcase Portfolio is complete</a:t>
            </a:r>
          </a:p>
          <a:p>
            <a:pPr marL="0" indent="0">
              <a:lnSpc>
                <a:spcPct val="170000"/>
              </a:lnSpc>
              <a:buNone/>
            </a:pPr>
            <a:r>
              <a:rPr lang="en-GB" sz="7200" dirty="0">
                <a:latin typeface="Arial" panose="020B0604020202020204" pitchFamily="34" charset="0"/>
                <a:cs typeface="Arial" panose="020B0604020202020204" pitchFamily="34" charset="0"/>
              </a:rPr>
              <a:t>The meeting will confirm that you, your trainer/manager and your TC agree that you are ready for your End Point Assessment (EPA). Potential dates will be suggested for your End Point Assessment (EPA). Your EPA is normally within 3 months of the Gateway meeting. </a:t>
            </a:r>
          </a:p>
          <a:p>
            <a:pPr marL="0" indent="0">
              <a:lnSpc>
                <a:spcPct val="220000"/>
              </a:lnSpc>
              <a:buNone/>
            </a:pPr>
            <a:r>
              <a:rPr lang="en-GB" sz="7200"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7818" y="5225560"/>
            <a:ext cx="1122227" cy="149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47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0B592ACA-9704-A98C-B4E1-3F9396480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EFB3A-1712-0BAA-831A-10EEE416C01D}"/>
              </a:ext>
            </a:extLst>
          </p:cNvPr>
          <p:cNvSpPr>
            <a:spLocks noGrp="1"/>
          </p:cNvSpPr>
          <p:nvPr>
            <p:ph type="title"/>
          </p:nvPr>
        </p:nvSpPr>
        <p:spPr>
          <a:xfrm>
            <a:off x="838200" y="365126"/>
            <a:ext cx="10515600" cy="450398"/>
          </a:xfrm>
        </p:spPr>
        <p:txBody>
          <a:bodyPr>
            <a:normAutofit/>
          </a:bodyPr>
          <a:lstStyle/>
          <a:p>
            <a:pPr algn="ctr"/>
            <a:r>
              <a:rPr lang="en-GB" sz="2000" b="1">
                <a:latin typeface="Arial"/>
                <a:cs typeface="Arial"/>
              </a:rPr>
              <a:t>The Apprenticeship – End Point Assessment</a:t>
            </a:r>
            <a:endParaRPr lang="en-GB" sz="2000">
              <a:latin typeface="Arial"/>
              <a:cs typeface="Arial"/>
            </a:endParaRPr>
          </a:p>
        </p:txBody>
      </p:sp>
      <p:sp>
        <p:nvSpPr>
          <p:cNvPr id="7" name="Content Placeholder 2">
            <a:extLst>
              <a:ext uri="{FF2B5EF4-FFF2-40B4-BE49-F238E27FC236}">
                <a16:creationId xmlns:a16="http://schemas.microsoft.com/office/drawing/2014/main" id="{C11B8036-92BF-2236-A39A-3D785F552799}"/>
              </a:ext>
            </a:extLst>
          </p:cNvPr>
          <p:cNvSpPr txBox="1">
            <a:spLocks/>
          </p:cNvSpPr>
          <p:nvPr/>
        </p:nvSpPr>
        <p:spPr>
          <a:xfrm>
            <a:off x="554596" y="1035958"/>
            <a:ext cx="11779493" cy="5985163"/>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Font typeface="Arial" panose="020B0604020202020204" pitchFamily="34" charset="0"/>
              <a:buNone/>
            </a:pPr>
            <a:r>
              <a:rPr lang="en-GB" sz="7200" dirty="0">
                <a:latin typeface="Arial" panose="020B0604020202020204" pitchFamily="34" charset="0"/>
                <a:cs typeface="Arial" panose="020B0604020202020204" pitchFamily="34" charset="0"/>
              </a:rPr>
              <a:t>Your End Point Assessment will be completed by an externally trained professional; the Independent End Point Assessor (IEPA) and you must provide photographic identification on the day of the EPA .  </a:t>
            </a:r>
            <a:br>
              <a:rPr lang="en-GB" sz="7200" dirty="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marL="0" indent="0">
              <a:lnSpc>
                <a:spcPct val="170000"/>
              </a:lnSpc>
              <a:buFont typeface="Arial" panose="020B0604020202020204" pitchFamily="34" charset="0"/>
              <a:buNone/>
            </a:pPr>
            <a:r>
              <a:rPr lang="en-GB" sz="7200" dirty="0">
                <a:latin typeface="Arial" panose="020B0604020202020204" pitchFamily="34" charset="0"/>
                <a:cs typeface="Arial" panose="020B0604020202020204" pitchFamily="34" charset="0"/>
              </a:rPr>
              <a:t>The End Point Assessment will consist of</a:t>
            </a:r>
          </a:p>
          <a:p>
            <a:pPr>
              <a:lnSpc>
                <a:spcPct val="170000"/>
              </a:lnSpc>
            </a:pPr>
            <a:r>
              <a:rPr lang="en-GB" sz="7200" b="1" dirty="0">
                <a:latin typeface="Arial" panose="020B0604020202020204" pitchFamily="34" charset="0"/>
                <a:cs typeface="Arial" panose="020B0604020202020204" pitchFamily="34" charset="0"/>
              </a:rPr>
              <a:t>Online Multiple-Choice Test </a:t>
            </a:r>
          </a:p>
          <a:p>
            <a:pPr fontAlgn="base">
              <a:lnSpc>
                <a:spcPct val="170000"/>
              </a:lnSpc>
              <a:buFont typeface="Wingdings" panose="05000000000000000000" pitchFamily="2" charset="2"/>
              <a:buChar char="§"/>
            </a:pPr>
            <a:r>
              <a:rPr lang="en-GB" sz="7200" b="1" dirty="0">
                <a:latin typeface="Arial"/>
                <a:cs typeface="Arial"/>
              </a:rPr>
              <a:t>Practical assessment with questioning </a:t>
            </a:r>
            <a:r>
              <a:rPr lang="en-GB" sz="7200" dirty="0">
                <a:latin typeface="Arial"/>
                <a:cs typeface="Arial"/>
              </a:rPr>
              <a:t> you will demonstrate a range of practical skills, including a verbal narrative to display both skills and </a:t>
            </a:r>
            <a:r>
              <a:rPr lang="en-GB" sz="7200">
                <a:latin typeface="Arial"/>
                <a:cs typeface="Arial"/>
              </a:rPr>
              <a:t>knowledge (more on this on the next slide...)</a:t>
            </a:r>
            <a:endParaRPr lang="en-GB" sz="7200" dirty="0">
              <a:latin typeface="Arial"/>
              <a:cs typeface="Arial"/>
            </a:endParaRPr>
          </a:p>
          <a:p>
            <a:pPr fontAlgn="base">
              <a:lnSpc>
                <a:spcPct val="170000"/>
              </a:lnSpc>
              <a:buFont typeface="Wingdings" panose="05000000000000000000" pitchFamily="2" charset="2"/>
              <a:buChar char="§"/>
            </a:pPr>
            <a:r>
              <a:rPr lang="en-GB" sz="7200" b="1" dirty="0">
                <a:latin typeface="Arial"/>
                <a:cs typeface="Arial"/>
              </a:rPr>
              <a:t>Professional discussion </a:t>
            </a:r>
            <a:r>
              <a:rPr lang="en-GB" sz="7200" dirty="0">
                <a:latin typeface="Arial"/>
                <a:cs typeface="Arial"/>
              </a:rPr>
              <a:t>supported by your portfolio of evidence and a supplementary questions and answers </a:t>
            </a:r>
            <a:r>
              <a:rPr lang="en-GB" sz="7200">
                <a:latin typeface="Arial"/>
                <a:cs typeface="Arial"/>
              </a:rPr>
              <a:t>session (at least 15 questions) about certain aspects of your occupation.</a:t>
            </a:r>
            <a:br>
              <a:rPr lang="en-GB" sz="7200" dirty="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marL="0" indent="0" fontAlgn="base">
              <a:lnSpc>
                <a:spcPct val="170000"/>
              </a:lnSpc>
              <a:buFont typeface="Arial" panose="020B0604020202020204" pitchFamily="34" charset="0"/>
              <a:buNone/>
            </a:pPr>
            <a:r>
              <a:rPr lang="en-GB" sz="7200" dirty="0">
                <a:latin typeface="Arial" panose="020B0604020202020204" pitchFamily="34" charset="0"/>
                <a:cs typeface="Arial" panose="020B0604020202020204" pitchFamily="34" charset="0"/>
              </a:rPr>
              <a:t>Your Training Consultant will support you to make sure that you are fully prepared</a:t>
            </a:r>
          </a:p>
          <a:p>
            <a:pPr fontAlgn="base">
              <a:lnSpc>
                <a:spcPct val="170000"/>
              </a:lnSpc>
            </a:pPr>
            <a:endParaRPr lang="en-GB" sz="37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9642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C645BB26-3F72-4A58-FF58-7F360B088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4B8E9-C4F1-99E9-A239-DC9C49D56EF6}"/>
              </a:ext>
            </a:extLst>
          </p:cNvPr>
          <p:cNvSpPr>
            <a:spLocks noGrp="1"/>
          </p:cNvSpPr>
          <p:nvPr>
            <p:ph type="title"/>
          </p:nvPr>
        </p:nvSpPr>
        <p:spPr>
          <a:xfrm>
            <a:off x="838200" y="365126"/>
            <a:ext cx="10515600" cy="450398"/>
          </a:xfrm>
        </p:spPr>
        <p:txBody>
          <a:bodyPr>
            <a:normAutofit/>
          </a:bodyPr>
          <a:lstStyle/>
          <a:p>
            <a:pPr algn="ctr"/>
            <a:r>
              <a:rPr lang="en-GB" sz="2000" b="1">
                <a:latin typeface="Arial"/>
                <a:cs typeface="Arial"/>
              </a:rPr>
              <a:t>The Apprenticeship – End Point Assessment</a:t>
            </a:r>
            <a:endParaRPr lang="en-GB" sz="2000">
              <a:latin typeface="Arial"/>
              <a:cs typeface="Arial"/>
            </a:endParaRPr>
          </a:p>
        </p:txBody>
      </p:sp>
      <p:sp>
        <p:nvSpPr>
          <p:cNvPr id="7" name="Content Placeholder 2">
            <a:extLst>
              <a:ext uri="{FF2B5EF4-FFF2-40B4-BE49-F238E27FC236}">
                <a16:creationId xmlns:a16="http://schemas.microsoft.com/office/drawing/2014/main" id="{5F9FAE8D-F34B-7B90-E585-5B657DC60A25}"/>
              </a:ext>
            </a:extLst>
          </p:cNvPr>
          <p:cNvSpPr txBox="1">
            <a:spLocks/>
          </p:cNvSpPr>
          <p:nvPr/>
        </p:nvSpPr>
        <p:spPr>
          <a:xfrm>
            <a:off x="554596" y="1035958"/>
            <a:ext cx="10545779" cy="59851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None/>
            </a:pPr>
            <a:r>
              <a:rPr lang="en-GB" sz="1800" b="1">
                <a:latin typeface="Arial"/>
                <a:cs typeface="Arial"/>
              </a:rPr>
              <a:t>EPA practical tasks: </a:t>
            </a:r>
            <a:endParaRPr lang="en-GB" sz="1800" b="1">
              <a:latin typeface="Arial" panose="020B0604020202020204" pitchFamily="34" charset="0"/>
              <a:cs typeface="Arial" panose="020B0604020202020204" pitchFamily="34" charset="0"/>
            </a:endParaRPr>
          </a:p>
          <a:p>
            <a:pPr>
              <a:lnSpc>
                <a:spcPct val="170000"/>
              </a:lnSpc>
            </a:pPr>
            <a:r>
              <a:rPr lang="en-GB" sz="1800">
                <a:latin typeface="Arial"/>
                <a:cs typeface="Arial"/>
              </a:rPr>
              <a:t>Task 1 - Preparing and evaluating a range of animal </a:t>
            </a:r>
            <a:r>
              <a:rPr lang="en-GB" sz="1800" b="1" u="sng">
                <a:latin typeface="Arial"/>
                <a:cs typeface="Arial"/>
              </a:rPr>
              <a:t>diets</a:t>
            </a:r>
            <a:endParaRPr lang="en-GB" sz="1800" b="1" u="sng" dirty="0">
              <a:latin typeface="Arial"/>
              <a:cs typeface="Arial"/>
            </a:endParaRPr>
          </a:p>
          <a:p>
            <a:pPr>
              <a:lnSpc>
                <a:spcPct val="170000"/>
              </a:lnSpc>
            </a:pPr>
            <a:r>
              <a:rPr lang="en-GB" sz="1800">
                <a:latin typeface="Arial"/>
                <a:cs typeface="Arial"/>
              </a:rPr>
              <a:t>Task 2 – Servicing an </a:t>
            </a:r>
            <a:r>
              <a:rPr lang="en-GB" sz="1800" b="1" u="sng">
                <a:latin typeface="Arial"/>
                <a:cs typeface="Arial"/>
              </a:rPr>
              <a:t>enclosure</a:t>
            </a:r>
            <a:r>
              <a:rPr lang="en-GB" sz="1800">
                <a:latin typeface="Arial"/>
                <a:cs typeface="Arial"/>
              </a:rPr>
              <a:t>, including risk assessment and collection of bio-sample, evaluating exhibit design</a:t>
            </a:r>
            <a:endParaRPr lang="en-GB" sz="1800" dirty="0">
              <a:latin typeface="Arial"/>
              <a:cs typeface="Arial"/>
            </a:endParaRPr>
          </a:p>
          <a:p>
            <a:pPr>
              <a:lnSpc>
                <a:spcPct val="170000"/>
              </a:lnSpc>
            </a:pPr>
            <a:r>
              <a:rPr lang="en-GB" sz="1800" dirty="0">
                <a:latin typeface="Arial"/>
                <a:cs typeface="Arial"/>
              </a:rPr>
              <a:t>Task 3 – Designing and implementing an </a:t>
            </a:r>
            <a:r>
              <a:rPr lang="en-GB" sz="1800" b="1" u="sng" dirty="0">
                <a:latin typeface="Arial"/>
                <a:cs typeface="Arial"/>
              </a:rPr>
              <a:t>enrichment</a:t>
            </a:r>
            <a:r>
              <a:rPr lang="en-GB" sz="1800" b="1" dirty="0">
                <a:latin typeface="Arial"/>
                <a:cs typeface="Arial"/>
              </a:rPr>
              <a:t> </a:t>
            </a:r>
            <a:r>
              <a:rPr lang="en-GB" sz="1800" dirty="0">
                <a:latin typeface="Arial"/>
                <a:cs typeface="Arial"/>
              </a:rPr>
              <a:t>device, </a:t>
            </a:r>
            <a:r>
              <a:rPr lang="en-GB" sz="1800">
                <a:latin typeface="Arial"/>
                <a:cs typeface="Arial"/>
              </a:rPr>
              <a:t>conducting a </a:t>
            </a:r>
            <a:r>
              <a:rPr lang="en-GB" sz="1800" u="sng">
                <a:latin typeface="Arial"/>
                <a:cs typeface="Arial"/>
              </a:rPr>
              <a:t>behaviour</a:t>
            </a:r>
            <a:r>
              <a:rPr lang="en-GB" sz="1800">
                <a:latin typeface="Arial"/>
                <a:cs typeface="Arial"/>
              </a:rPr>
              <a:t> observation, and evaluating the effectiveness</a:t>
            </a:r>
            <a:endParaRPr lang="en-GB" sz="1800" dirty="0">
              <a:latin typeface="Arial"/>
              <a:cs typeface="Arial"/>
            </a:endParaRPr>
          </a:p>
          <a:p>
            <a:pPr>
              <a:lnSpc>
                <a:spcPct val="170000"/>
              </a:lnSpc>
            </a:pPr>
            <a:r>
              <a:rPr lang="en-GB" sz="1800">
                <a:latin typeface="Arial"/>
                <a:cs typeface="Arial"/>
              </a:rPr>
              <a:t>Task 4 – Conducting and evaluating a short </a:t>
            </a:r>
            <a:r>
              <a:rPr lang="en-GB" sz="1800" b="1" u="sng">
                <a:latin typeface="Arial"/>
                <a:cs typeface="Arial"/>
              </a:rPr>
              <a:t>animal training</a:t>
            </a:r>
            <a:r>
              <a:rPr lang="en-GB" sz="1800">
                <a:latin typeface="Arial"/>
                <a:cs typeface="Arial"/>
              </a:rPr>
              <a:t> session</a:t>
            </a:r>
            <a:endParaRPr lang="en-GB" sz="1800" dirty="0">
              <a:latin typeface="Arial"/>
              <a:cs typeface="Arial"/>
            </a:endParaRPr>
          </a:p>
          <a:p>
            <a:pPr>
              <a:lnSpc>
                <a:spcPct val="170000"/>
              </a:lnSpc>
            </a:pPr>
            <a:r>
              <a:rPr lang="en-GB" sz="1800" dirty="0">
                <a:latin typeface="Arial"/>
                <a:cs typeface="Arial"/>
              </a:rPr>
              <a:t>Task 5 – Managing an </a:t>
            </a:r>
            <a:r>
              <a:rPr lang="en-GB" sz="1800" b="1" u="sng" dirty="0">
                <a:latin typeface="Arial"/>
                <a:cs typeface="Arial"/>
              </a:rPr>
              <a:t>animal-visitor interaction</a:t>
            </a:r>
            <a:r>
              <a:rPr lang="en-GB" sz="1800" dirty="0">
                <a:latin typeface="Arial"/>
                <a:cs typeface="Arial"/>
              </a:rPr>
              <a:t>, later reviewing this to discuss principles of health and </a:t>
            </a:r>
            <a:r>
              <a:rPr lang="en-GB" sz="1800">
                <a:latin typeface="Arial"/>
                <a:cs typeface="Arial"/>
              </a:rPr>
              <a:t>safety, animal welfare and public speaking/inclusivity </a:t>
            </a:r>
            <a:endParaRPr lang="en-GB" sz="1800" dirty="0">
              <a:latin typeface="Arial"/>
              <a:cs typeface="Arial"/>
            </a:endParaRPr>
          </a:p>
          <a:p>
            <a:pPr fontAlgn="base">
              <a:lnSpc>
                <a:spcPct val="170000"/>
              </a:lnSpc>
            </a:pPr>
            <a:endParaRPr lang="en-GB" sz="1050"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95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967184"/>
            <a:ext cx="10896600" cy="5209779"/>
          </a:xfrm>
        </p:spPr>
        <p:txBody>
          <a:bodyPr>
            <a:normAutofit/>
          </a:bodyPr>
          <a:lstStyle/>
          <a:p>
            <a:pPr marL="0" indent="0">
              <a:lnSpc>
                <a:spcPct val="150000"/>
              </a:lnSpc>
              <a:buNone/>
            </a:pPr>
            <a:r>
              <a:rPr lang="en-US" sz="1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50000"/>
              </a:lnSpc>
              <a:buNone/>
            </a:pPr>
            <a:endParaRPr lang="en-US" sz="1800" dirty="0">
              <a:latin typeface="Arial" panose="020B0604020202020204" pitchFamily="34" charset="0"/>
              <a:cs typeface="Arial" panose="020B0604020202020204" pitchFamily="34" charset="0"/>
            </a:endParaRPr>
          </a:p>
          <a:p>
            <a:pPr>
              <a:lnSpc>
                <a:spcPct val="150000"/>
              </a:lnSpc>
              <a:spcBef>
                <a:spcPts val="0"/>
              </a:spcBef>
            </a:pPr>
            <a:r>
              <a:rPr lang="en-US" sz="1800" dirty="0">
                <a:latin typeface="Arial" panose="020B0604020202020204" pitchFamily="34" charset="0"/>
                <a:cs typeface="Arial" panose="020B0604020202020204" pitchFamily="34" charset="0"/>
              </a:rPr>
              <a:t>Safeguarding</a:t>
            </a:r>
          </a:p>
          <a:p>
            <a:pPr>
              <a:lnSpc>
                <a:spcPct val="150000"/>
              </a:lnSpc>
              <a:spcBef>
                <a:spcPts val="0"/>
              </a:spcBef>
            </a:pPr>
            <a:r>
              <a:rPr lang="en-US" sz="1800" dirty="0">
                <a:latin typeface="Arial" panose="020B0604020202020204" pitchFamily="34" charset="0"/>
                <a:cs typeface="Arial" panose="020B0604020202020204" pitchFamily="34" charset="0"/>
              </a:rPr>
              <a:t>PREVENT</a:t>
            </a:r>
          </a:p>
          <a:p>
            <a:pPr>
              <a:lnSpc>
                <a:spcPct val="150000"/>
              </a:lnSpc>
              <a:spcBef>
                <a:spcPts val="0"/>
              </a:spcBef>
            </a:pPr>
            <a:r>
              <a:rPr lang="en-US" sz="1800" dirty="0">
                <a:latin typeface="Arial" panose="020B0604020202020204" pitchFamily="34" charset="0"/>
                <a:cs typeface="Arial" panose="020B0604020202020204" pitchFamily="34" charset="0"/>
              </a:rPr>
              <a:t>British Values</a:t>
            </a:r>
          </a:p>
          <a:p>
            <a:pPr>
              <a:lnSpc>
                <a:spcPct val="150000"/>
              </a:lnSpc>
              <a:spcBef>
                <a:spcPts val="0"/>
              </a:spcBef>
            </a:pPr>
            <a:r>
              <a:rPr lang="en-US" sz="1800" dirty="0">
                <a:latin typeface="Arial" panose="020B0604020202020204" pitchFamily="34" charset="0"/>
                <a:cs typeface="Arial" panose="020B0604020202020204" pitchFamily="34" charset="0"/>
              </a:rPr>
              <a:t>E-Safety</a:t>
            </a:r>
          </a:p>
          <a:p>
            <a:pPr>
              <a:lnSpc>
                <a:spcPct val="150000"/>
              </a:lnSpc>
              <a:spcBef>
                <a:spcPts val="0"/>
              </a:spcBef>
            </a:pPr>
            <a:r>
              <a:rPr lang="en-US" sz="1800" dirty="0">
                <a:latin typeface="Arial" panose="020B0604020202020204" pitchFamily="34" charset="0"/>
                <a:cs typeface="Arial" panose="020B0604020202020204" pitchFamily="34" charset="0"/>
              </a:rPr>
              <a:t>Equality, Diversity &amp; Inclusion</a:t>
            </a:r>
          </a:p>
          <a:p>
            <a:pPr>
              <a:lnSpc>
                <a:spcPct val="150000"/>
              </a:lnSpc>
              <a:spcBef>
                <a:spcPts val="0"/>
              </a:spcBef>
            </a:pPr>
            <a:r>
              <a:rPr lang="en-US" sz="1800" dirty="0">
                <a:latin typeface="Arial" panose="020B0604020202020204" pitchFamily="34" charset="0"/>
                <a:cs typeface="Arial" panose="020B0604020202020204" pitchFamily="34" charset="0"/>
              </a:rPr>
              <a:t>Well-being and Healthy Relationships</a:t>
            </a:r>
          </a:p>
          <a:p>
            <a:pPr>
              <a:lnSpc>
                <a:spcPct val="150000"/>
              </a:lnSpc>
              <a:spcBef>
                <a:spcPts val="0"/>
              </a:spcBef>
            </a:pPr>
            <a:r>
              <a:rPr lang="en-US" sz="1800" dirty="0">
                <a:latin typeface="Arial" panose="020B0604020202020204" pitchFamily="34" charset="0"/>
                <a:cs typeface="Arial" panose="020B0604020202020204" pitchFamily="34" charset="0"/>
              </a:rPr>
              <a:t>Study Skills</a:t>
            </a:r>
          </a:p>
          <a:p>
            <a:pPr>
              <a:lnSpc>
                <a:spcPct val="150000"/>
              </a:lnSpc>
              <a:spcBef>
                <a:spcPts val="0"/>
              </a:spcBef>
            </a:pPr>
            <a:r>
              <a:rPr lang="en-US" sz="1800" dirty="0">
                <a:latin typeface="Arial" panose="020B0604020202020204" pitchFamily="34" charset="0"/>
                <a:cs typeface="Arial" panose="020B0604020202020204" pitchFamily="34" charset="0"/>
              </a:rPr>
              <a:t>Understanding your industry </a:t>
            </a:r>
          </a:p>
          <a:p>
            <a:pPr>
              <a:lnSpc>
                <a:spcPct val="150000"/>
              </a:lnSpc>
              <a:spcBef>
                <a:spcPts val="0"/>
              </a:spcBef>
            </a:pPr>
            <a:r>
              <a:rPr lang="en-US" sz="1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65125"/>
            <a:ext cx="10515600" cy="705139"/>
          </a:xfrm>
        </p:spPr>
        <p:txBody>
          <a:bodyPr>
            <a:normAutofit/>
          </a:bodyPr>
          <a:lstStyle/>
          <a:p>
            <a:pPr algn="ctr"/>
            <a:r>
              <a:rPr lang="en-GB" sz="2000" b="1">
                <a:latin typeface="Arial" panose="020B0604020202020204" pitchFamily="34" charset="0"/>
                <a:cs typeface="Arial" panose="020B0604020202020204" pitchFamily="34" charset="0"/>
              </a:rPr>
              <a:t>Wider Curriculum Topics</a:t>
            </a:r>
            <a:endParaRPr lang="en-GB" sz="200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80707" y="1917723"/>
            <a:ext cx="3973093" cy="3973093"/>
          </a:xfrm>
          <a:prstGeom prst="rect">
            <a:avLst/>
          </a:prstGeom>
        </p:spPr>
      </p:pic>
    </p:spTree>
    <p:extLst>
      <p:ext uri="{BB962C8B-B14F-4D97-AF65-F5344CB8AC3E}">
        <p14:creationId xmlns:p14="http://schemas.microsoft.com/office/powerpoint/2010/main" val="1446332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3674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a:latin typeface="Arial" panose="020B0604020202020204" pitchFamily="34" charset="0"/>
                <a:cs typeface="Arial" panose="020B0604020202020204" pitchFamily="34" charset="0"/>
              </a:rPr>
              <a:t>Smart Assessor </a:t>
            </a:r>
            <a:endParaRPr lang="en-GB" sz="18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is it? </a:t>
            </a:r>
          </a:p>
          <a:p>
            <a:pPr marL="0" indent="0">
              <a:lnSpc>
                <a:spcPct val="150000"/>
              </a:lnSpc>
              <a:buFont typeface="Arial" panose="020B0604020202020204" pitchFamily="34" charset="0"/>
              <a:buNone/>
            </a:pPr>
            <a:r>
              <a:rPr lang="en-GB" sz="1800" dirty="0">
                <a:latin typeface="Arial" panose="020B0604020202020204" pitchFamily="34" charset="0"/>
                <a:cs typeface="Arial" pitchFamily="34" charset="0"/>
              </a:rPr>
              <a:t>Smart Assessor is the e-portfolio, a virtual platform used by KEITS to support training, gather evidence, set assignments, assess work and  provide you with feedback. It allows KEITS to monitor your progress in real time, to monitor your off the job training log and build your showcase portfolio.</a:t>
            </a:r>
          </a:p>
          <a:p>
            <a:pPr marL="0" indent="0">
              <a:lnSpc>
                <a:spcPct val="150000"/>
              </a:lnSpc>
              <a:buFont typeface="Arial" panose="020B0604020202020204" pitchFamily="34" charset="0"/>
              <a:buNone/>
            </a:pPr>
            <a:endParaRPr lang="en-GB" sz="1800" dirty="0">
              <a:latin typeface="Arial" panose="020B0604020202020204" pitchFamily="34" charset="0"/>
              <a:cs typeface="Arial" pitchFamily="34" charset="0"/>
            </a:endParaRPr>
          </a:p>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does this mean for the apprentice?</a:t>
            </a:r>
          </a:p>
          <a:p>
            <a:pPr marL="0" indent="0">
              <a:lnSpc>
                <a:spcPct val="150000"/>
              </a:lnSpc>
              <a:buFont typeface="Arial" panose="020B0604020202020204" pitchFamily="34" charset="0"/>
              <a:buNone/>
            </a:pPr>
            <a:r>
              <a:rPr lang="en-GB" sz="1800" dirty="0">
                <a:latin typeface="Arial" pitchFamily="34" charset="0"/>
                <a:cs typeface="Arial" pitchFamily="34" charset="0"/>
                <a:sym typeface="Wingdings" panose="05000000000000000000" pitchFamily="2" charset="2"/>
              </a:rPr>
              <a:t>SA is a convenient method of communication between you and your TC and keeping everything you need in one place.</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79135" y="4345857"/>
            <a:ext cx="2710109" cy="2710109"/>
          </a:xfrm>
          <a:prstGeom prst="rect">
            <a:avLst/>
          </a:prstGeom>
        </p:spPr>
      </p:pic>
      <p:pic>
        <p:nvPicPr>
          <p:cNvPr id="1026" name="Picture 2" descr="Smart Assessor | Northern Skills">
            <a:extLst>
              <a:ext uri="{FF2B5EF4-FFF2-40B4-BE49-F238E27FC236}">
                <a16:creationId xmlns:a16="http://schemas.microsoft.com/office/drawing/2014/main" id="{4CEA1947-C34A-0DB5-4618-AC16EA47F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t="28061" b="26507"/>
          <a:stretch>
            <a:fillRect/>
          </a:stretch>
        </p:blipFill>
        <p:spPr bwMode="auto">
          <a:xfrm>
            <a:off x="10037607" y="255280"/>
            <a:ext cx="1837403" cy="86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428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normAutofit/>
          </a:bodyPr>
          <a:lstStyle/>
          <a:p>
            <a:pPr algn="ctr"/>
            <a:r>
              <a:rPr lang="en-GB" sz="2000" b="1">
                <a:latin typeface="Arial" panose="020B0604020202020204" pitchFamily="34" charset="0"/>
                <a:cs typeface="Arial" panose="020B0604020202020204" pitchFamily="34" charset="0"/>
              </a:rPr>
              <a:t>Maths &amp; English </a:t>
            </a:r>
            <a:endParaRPr lang="en-GB" sz="200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a:xfrm>
            <a:off x="838199" y="1524000"/>
            <a:ext cx="10793361" cy="4652963"/>
          </a:xfrm>
        </p:spPr>
        <p:txBody>
          <a:bodyPr>
            <a:normAutofit/>
          </a:bodyPr>
          <a:lstStyle/>
          <a:p>
            <a:pPr>
              <a:lnSpc>
                <a:spcPct val="150000"/>
              </a:lnSpc>
              <a:buFont typeface="Wingdings" panose="05000000000000000000" pitchFamily="2" charset="2"/>
              <a:buChar char="§"/>
            </a:pPr>
            <a:r>
              <a:rPr lang="en-GB" sz="1800" dirty="0">
                <a:latin typeface="Arial" pitchFamily="34" charset="0"/>
                <a:cs typeface="Arial" pitchFamily="34" charset="0"/>
              </a:rPr>
              <a:t>You may be required to complete Maths &amp; English Functional Skills tests if you haven’t already achieved a GCSE grade 4/C or above in either of these subjects.</a:t>
            </a:r>
          </a:p>
          <a:p>
            <a:pPr>
              <a:lnSpc>
                <a:spcPct val="150000"/>
              </a:lnSpc>
              <a:buFont typeface="Wingdings" panose="05000000000000000000" pitchFamily="2" charset="2"/>
              <a:buChar char="§"/>
            </a:pPr>
            <a:r>
              <a:rPr lang="en-GB" sz="1800" dirty="0">
                <a:latin typeface="Arial" pitchFamily="34" charset="0"/>
                <a:cs typeface="Arial" pitchFamily="34" charset="0"/>
              </a:rPr>
              <a:t>All apprentices are expected to continue to develop their Maths and English throughout their programme, as necessary. </a:t>
            </a:r>
          </a:p>
          <a:p>
            <a:pPr>
              <a:lnSpc>
                <a:spcPct val="150000"/>
              </a:lnSpc>
              <a:buFont typeface="Wingdings" panose="05000000000000000000" pitchFamily="2" charset="2"/>
              <a:buChar char="§"/>
            </a:pPr>
            <a:r>
              <a:rPr lang="en-GB" sz="1800" dirty="0">
                <a:latin typeface="Arial" pitchFamily="34" charset="0"/>
                <a:cs typeface="Arial" pitchFamily="34" charset="0"/>
              </a:rPr>
              <a:t>You will be provided with access to specific on-line resources to develop skills gaps, as identified through our digital diagnostic tools. </a:t>
            </a:r>
          </a:p>
          <a:p>
            <a:pPr>
              <a:lnSpc>
                <a:spcPct val="150000"/>
              </a:lnSpc>
              <a:buFont typeface="Wingdings" panose="05000000000000000000" pitchFamily="2" charset="2"/>
              <a:buChar char="§"/>
            </a:pPr>
            <a:r>
              <a:rPr lang="en-GB" sz="1800"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sz="1800" dirty="0"/>
          </a:p>
        </p:txBody>
      </p:sp>
    </p:spTree>
    <p:extLst>
      <p:ext uri="{BB962C8B-B14F-4D97-AF65-F5344CB8AC3E}">
        <p14:creationId xmlns:p14="http://schemas.microsoft.com/office/powerpoint/2010/main" val="1053334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b="1" dirty="0"/>
              <a:t>Functional Skills 16 – 18-Year-Old Apprentices</a:t>
            </a:r>
          </a:p>
        </p:txBody>
      </p:sp>
      <p:sp>
        <p:nvSpPr>
          <p:cNvPr id="5" name="TextBox 4">
            <a:extLst>
              <a:ext uri="{FF2B5EF4-FFF2-40B4-BE49-F238E27FC236}">
                <a16:creationId xmlns:a16="http://schemas.microsoft.com/office/drawing/2014/main" id="{0617774F-796E-8EBF-D79A-B09AFB499EAD}"/>
              </a:ext>
            </a:extLst>
          </p:cNvPr>
          <p:cNvSpPr txBox="1"/>
          <p:nvPr/>
        </p:nvSpPr>
        <p:spPr>
          <a:xfrm>
            <a:off x="339295" y="958808"/>
            <a:ext cx="11320827" cy="872034"/>
          </a:xfrm>
          <a:prstGeom prst="rect">
            <a:avLst/>
          </a:prstGeom>
          <a:noFill/>
        </p:spPr>
        <p:txBody>
          <a:bodyPr wrap="square" rtlCol="0">
            <a:spAutoFit/>
          </a:bodyPr>
          <a:lstStyle/>
          <a:p>
            <a:pPr>
              <a:lnSpc>
                <a:spcPct val="150000"/>
              </a:lnSpc>
            </a:pPr>
            <a:r>
              <a:rPr lang="en-GB" dirty="0"/>
              <a:t>Apprentices who have a grade 4 or above at GCSE, or Level 2 Functional Skill will be exempt from the associated Functional Skill. If not, Maths and English Functional Skills will be required.  </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achieved a grade 1 to 3 at GCSE or a level 1 Functional Skill (at sign up) will need to achieve the level 2 Functional Skill that they hold the grade 1 to 3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not yet achieved a GCSE grade 1/permitted equivalent qualification or above will need to achieve Level 1 Functional Skill in the subject that they do not have a grade 1/ permitted equivalent qualification or above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16991" y="252778"/>
            <a:ext cx="10515600" cy="375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a:t>Functional Skills for Apprentices aged 19-Year-Old +</a:t>
            </a:r>
          </a:p>
        </p:txBody>
      </p:sp>
      <p:sp>
        <p:nvSpPr>
          <p:cNvPr id="5" name="TextBox 4">
            <a:extLst>
              <a:ext uri="{FF2B5EF4-FFF2-40B4-BE49-F238E27FC236}">
                <a16:creationId xmlns:a16="http://schemas.microsoft.com/office/drawing/2014/main" id="{8D98755C-DC3A-E95E-0A50-E172A729AE01}"/>
              </a:ext>
            </a:extLst>
          </p:cNvPr>
          <p:cNvSpPr txBox="1"/>
          <p:nvPr/>
        </p:nvSpPr>
        <p:spPr>
          <a:xfrm>
            <a:off x="316991" y="716716"/>
            <a:ext cx="11320827" cy="2118529"/>
          </a:xfrm>
          <a:prstGeom prst="rect">
            <a:avLst/>
          </a:prstGeom>
          <a:noFill/>
        </p:spPr>
        <p:txBody>
          <a:bodyPr wrap="square" rtlCol="0">
            <a:spAutoFit/>
          </a:bodyPr>
          <a:lstStyle/>
          <a:p>
            <a:pPr>
              <a:lnSpc>
                <a:spcPct val="150000"/>
              </a:lnSpc>
            </a:pPr>
            <a:r>
              <a:rPr lang="en-GB"/>
              <a:t>Apprentices in agreement with their employer can decide to </a:t>
            </a:r>
            <a:r>
              <a:rPr lang="en-GB" b="1"/>
              <a:t>opt in or opt out </a:t>
            </a:r>
            <a:r>
              <a:rPr lang="en-GB"/>
              <a:t>of undertaking functional skills. This decision is made at the beginning of the apprenticeship </a:t>
            </a:r>
            <a:r>
              <a:rPr lang="en-GB" b="1"/>
              <a:t>and cannot be revoked or the decision changed once agreed</a:t>
            </a:r>
            <a:r>
              <a:rPr lang="en-GB"/>
              <a:t>.  </a:t>
            </a:r>
            <a:r>
              <a:rPr lang="en-GB" b="1"/>
              <a:t>The Apprentice must be aged 19+ at the beginning of their apprenticeship.</a:t>
            </a:r>
          </a:p>
          <a:p>
            <a:pPr>
              <a:lnSpc>
                <a:spcPct val="150000"/>
              </a:lnSpc>
            </a:pPr>
            <a:r>
              <a:rPr lang="en-GB"/>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err="1"/>
                        <a:t>Opt</a:t>
                      </a:r>
                      <a:r>
                        <a:rPr lang="en-GB"/>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745915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629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3778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a:latin typeface="Arial" panose="020B0604020202020204" pitchFamily="34" charset="0"/>
                <a:cs typeface="Arial" panose="020B0604020202020204" pitchFamily="34" charset="0"/>
              </a:rPr>
              <a:t>Training and Support  for those undertaking Functional Skills</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sp>
        <p:nvSpPr>
          <p:cNvPr id="6" name="TextBox 5">
            <a:extLst>
              <a:ext uri="{FF2B5EF4-FFF2-40B4-BE49-F238E27FC236}">
                <a16:creationId xmlns:a16="http://schemas.microsoft.com/office/drawing/2014/main" id="{289DD930-E3C7-7A9B-2206-D93A28C9A565}"/>
              </a:ext>
            </a:extLst>
          </p:cNvPr>
          <p:cNvSpPr txBox="1"/>
          <p:nvPr/>
        </p:nvSpPr>
        <p:spPr>
          <a:xfrm>
            <a:off x="607406" y="915491"/>
            <a:ext cx="10977188" cy="5027017"/>
          </a:xfrm>
          <a:prstGeom prst="rect">
            <a:avLst/>
          </a:prstGeom>
          <a:solidFill>
            <a:schemeClr val="accent4">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These will need to be completed.</a:t>
            </a:r>
          </a:p>
          <a:p>
            <a:pPr>
              <a:lnSpc>
                <a:spcPct val="150000"/>
              </a:lnSpc>
            </a:pPr>
            <a:endParaRPr lang="en-GB" dirty="0"/>
          </a:p>
          <a:p>
            <a:pPr marL="285750" indent="-285750">
              <a:lnSpc>
                <a:spcPct val="150000"/>
              </a:lnSpc>
              <a:buFont typeface="Arial" panose="020B0604020202020204" pitchFamily="34" charset="0"/>
              <a:buChar char="•"/>
            </a:pPr>
            <a:r>
              <a:rPr lang="en-GB" dirty="0"/>
              <a:t>Apprentices will be required to attend a series of group/one to one online training sessions in both Maths and English with a KEITS functional skills tutor.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One to One support sessions will be provided for those learners who hold an EHCP plan, Educational Statement or require further support.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2891890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Maths Test Components </a:t>
            </a:r>
          </a:p>
        </p:txBody>
      </p:sp>
      <p:sp>
        <p:nvSpPr>
          <p:cNvPr id="5" name="TextBox 4">
            <a:extLst>
              <a:ext uri="{FF2B5EF4-FFF2-40B4-BE49-F238E27FC236}">
                <a16:creationId xmlns:a16="http://schemas.microsoft.com/office/drawing/2014/main" id="{3047F552-C3C1-F077-2836-90E4BB552B45}"/>
              </a:ext>
            </a:extLst>
          </p:cNvPr>
          <p:cNvSpPr txBox="1"/>
          <p:nvPr/>
        </p:nvSpPr>
        <p:spPr>
          <a:xfrm>
            <a:off x="1508575" y="1455174"/>
            <a:ext cx="8825128" cy="1287532"/>
          </a:xfrm>
          <a:prstGeom prst="rect">
            <a:avLst/>
          </a:prstGeom>
          <a:noFill/>
        </p:spPr>
        <p:txBody>
          <a:bodyPr wrap="square" rtlCol="0">
            <a:spAutoFit/>
          </a:bodyPr>
          <a:lstStyle/>
          <a:p>
            <a:pPr>
              <a:lnSpc>
                <a:spcPct val="150000"/>
              </a:lnSpc>
            </a:pPr>
            <a:r>
              <a:rPr lang="en-GB" dirty="0"/>
              <a:t>For both Level 1 and Level 2 Maths, one assessment comprising of two test papers:</a:t>
            </a:r>
          </a:p>
          <a:p>
            <a:pPr marL="285750" indent="-285750">
              <a:lnSpc>
                <a:spcPct val="150000"/>
              </a:lnSpc>
              <a:buFontTx/>
              <a:buChar char="-"/>
            </a:pPr>
            <a:r>
              <a:rPr lang="en-GB" dirty="0"/>
              <a:t>Non Calculator paper </a:t>
            </a:r>
          </a:p>
          <a:p>
            <a:pPr marL="285750" indent="-285750">
              <a:lnSpc>
                <a:spcPct val="150000"/>
              </a:lnSpc>
              <a:buFontTx/>
              <a:buChar char="-"/>
            </a:pPr>
            <a:r>
              <a:rPr lang="en-GB" dirty="0"/>
              <a:t>Calculator paper </a:t>
            </a:r>
          </a:p>
        </p:txBody>
      </p:sp>
    </p:spTree>
    <p:extLst>
      <p:ext uri="{BB962C8B-B14F-4D97-AF65-F5344CB8AC3E}">
        <p14:creationId xmlns:p14="http://schemas.microsoft.com/office/powerpoint/2010/main" val="3207963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English Test Components </a:t>
            </a:r>
          </a:p>
        </p:txBody>
      </p:sp>
      <p:sp>
        <p:nvSpPr>
          <p:cNvPr id="7" name="TextBox 6">
            <a:extLst>
              <a:ext uri="{FF2B5EF4-FFF2-40B4-BE49-F238E27FC236}">
                <a16:creationId xmlns:a16="http://schemas.microsoft.com/office/drawing/2014/main" id="{31F524BE-401A-4A20-0A67-F2E72FCD4C40}"/>
              </a:ext>
            </a:extLst>
          </p:cNvPr>
          <p:cNvSpPr txBox="1"/>
          <p:nvPr/>
        </p:nvSpPr>
        <p:spPr>
          <a:xfrm>
            <a:off x="1120878" y="1462791"/>
            <a:ext cx="8792049" cy="2862322"/>
          </a:xfrm>
          <a:prstGeom prst="rect">
            <a:avLst/>
          </a:prstGeom>
          <a:noFill/>
        </p:spPr>
        <p:txBody>
          <a:bodyPr wrap="square" rtlCol="0">
            <a:spAutoFit/>
          </a:bodyPr>
          <a:lstStyle/>
          <a:p>
            <a:pPr>
              <a:lnSpc>
                <a:spcPct val="150000"/>
              </a:lnSpc>
            </a:pPr>
            <a:r>
              <a:rPr lang="en-GB" dirty="0"/>
              <a:t>For both Level 1 and Level 2, there are </a:t>
            </a:r>
            <a:r>
              <a:rPr lang="en-GB" b="1" dirty="0"/>
              <a:t>three </a:t>
            </a:r>
            <a:r>
              <a:rPr lang="en-GB" dirty="0"/>
              <a:t>separate assessments, comprising of:</a:t>
            </a:r>
          </a:p>
          <a:p>
            <a:pPr marL="285750" indent="-285750">
              <a:lnSpc>
                <a:spcPct val="150000"/>
              </a:lnSpc>
              <a:buFontTx/>
              <a:buChar char="-"/>
            </a:pPr>
            <a:r>
              <a:rPr lang="en-GB" dirty="0"/>
              <a:t>1 Reading test</a:t>
            </a:r>
          </a:p>
          <a:p>
            <a:pPr marL="285750" indent="-285750">
              <a:lnSpc>
                <a:spcPct val="150000"/>
              </a:lnSpc>
              <a:buFontTx/>
              <a:buChar char="-"/>
            </a:pPr>
            <a:r>
              <a:rPr lang="en-GB" dirty="0"/>
              <a:t>1 Writing test</a:t>
            </a:r>
          </a:p>
          <a:p>
            <a:pPr marL="285750" indent="-285750">
              <a:lnSpc>
                <a:spcPct val="150000"/>
              </a:lnSpc>
              <a:buFontTx/>
              <a:buChar char="-"/>
            </a:pPr>
            <a:r>
              <a:rPr lang="en-GB" dirty="0"/>
              <a:t>1 Speaking, Listening and Communication (SLC) practical assessment apprentices must attend an online training session in preparation for the practical (SLC) assessment.</a:t>
            </a:r>
          </a:p>
          <a:p>
            <a:endParaRPr lang="en-GB" dirty="0"/>
          </a:p>
        </p:txBody>
      </p:sp>
    </p:spTree>
    <p:extLst>
      <p:ext uri="{BB962C8B-B14F-4D97-AF65-F5344CB8AC3E}">
        <p14:creationId xmlns:p14="http://schemas.microsoft.com/office/powerpoint/2010/main" val="4063358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a:xfrm>
            <a:off x="5278582" y="365125"/>
            <a:ext cx="5018809" cy="988339"/>
          </a:xfrm>
        </p:spPr>
        <p:txBody>
          <a:bodyPr>
            <a:normAutofit/>
          </a:bodyPr>
          <a:lstStyle/>
          <a:p>
            <a:pPr algn="ctr"/>
            <a:r>
              <a:rPr lang="en-GB" sz="2200" b="1" dirty="0">
                <a:latin typeface="Arial" panose="020B0604020202020204" pitchFamily="34" charset="0"/>
                <a:cs typeface="Arial" panose="020B0604020202020204" pitchFamily="34" charset="0"/>
              </a:rPr>
              <a:t>Wellbeing</a:t>
            </a:r>
            <a:endParaRPr lang="en-GB" sz="2200" u="sng"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a:xfrm>
            <a:off x="5576687" y="1481398"/>
            <a:ext cx="5908964" cy="4351338"/>
          </a:xfrm>
        </p:spPr>
        <p:txBody>
          <a:bodyPr vert="horz" lIns="91440" tIns="45720" rIns="91440" bIns="45720" rtlCol="0" anchor="t">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nSpc>
                <a:spcPct val="150000"/>
              </a:lnSpc>
              <a:buNone/>
            </a:pPr>
            <a:r>
              <a:rPr lang="en-US" sz="1800" dirty="0">
                <a:latin typeface="Arial" panose="020B0604020202020204" pitchFamily="34" charset="0"/>
                <a:cs typeface="Arial" panose="020B0604020202020204" pitchFamily="34" charset="0"/>
              </a:rPr>
              <a:t>KEITS have a range of resources to support apprentices' wellbeing. </a:t>
            </a:r>
          </a:p>
          <a:p>
            <a:pPr marL="0" indent="0">
              <a:lnSpc>
                <a:spcPct val="150000"/>
              </a:lnSpc>
              <a:buNone/>
            </a:pPr>
            <a:r>
              <a:rPr lang="en-US" sz="1800" dirty="0">
                <a:latin typeface="Arial"/>
                <a:cs typeface="Arial"/>
              </a:rPr>
              <a:t>Apprentices have free access to Wisdom Wellbeing which offers confidential support and advice on a range of topics such as mental health, finances and bereavement</a:t>
            </a:r>
          </a:p>
          <a:p>
            <a:pPr marL="0" indent="0">
              <a:lnSpc>
                <a:spcPct val="150000"/>
              </a:lnSpc>
              <a:buNone/>
            </a:pPr>
            <a:endParaRPr lang="en-US" sz="18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graphicFrame>
        <p:nvGraphicFramePr>
          <p:cNvPr id="6" name="Object 5">
            <a:extLst>
              <a:ext uri="{FF2B5EF4-FFF2-40B4-BE49-F238E27FC236}">
                <a16:creationId xmlns:a16="http://schemas.microsoft.com/office/drawing/2014/main" id="{B860FF2E-2B4F-F62A-BB79-5EBCEF264291}"/>
              </a:ext>
            </a:extLst>
          </p:cNvPr>
          <p:cNvGraphicFramePr>
            <a:graphicFrameLocks noChangeAspect="1"/>
          </p:cNvGraphicFramePr>
          <p:nvPr/>
        </p:nvGraphicFramePr>
        <p:xfrm>
          <a:off x="92075" y="92075"/>
          <a:ext cx="4664075" cy="6545263"/>
        </p:xfrm>
        <a:graphic>
          <a:graphicData uri="http://schemas.openxmlformats.org/presentationml/2006/ole">
            <mc:AlternateContent xmlns:mc="http://schemas.openxmlformats.org/markup-compatibility/2006">
              <mc:Choice xmlns:v="urn:schemas-microsoft-com:vml" Requires="v">
                <p:oleObj name="Acrobat Document" r:id="rId2" imgW="4663440" imgH="6545501" progId="Acrobat.Document.DC">
                  <p:embed/>
                </p:oleObj>
              </mc:Choice>
              <mc:Fallback>
                <p:oleObj name="Acrobat Document" r:id="rId2" imgW="4663440" imgH="6545501" progId="Acrobat.Document.DC">
                  <p:embed/>
                  <p:pic>
                    <p:nvPicPr>
                      <p:cNvPr id="6" name="Object 5">
                        <a:extLst>
                          <a:ext uri="{FF2B5EF4-FFF2-40B4-BE49-F238E27FC236}">
                            <a16:creationId xmlns:a16="http://schemas.microsoft.com/office/drawing/2014/main" id="{B860FF2E-2B4F-F62A-BB79-5EBCEF264291}"/>
                          </a:ext>
                        </a:extLst>
                      </p:cNvPr>
                      <p:cNvPicPr/>
                      <p:nvPr/>
                    </p:nvPicPr>
                    <p:blipFill>
                      <a:blip r:embed="rId3"/>
                      <a:stretch>
                        <a:fillRect/>
                      </a:stretch>
                    </p:blipFill>
                    <p:spPr>
                      <a:xfrm>
                        <a:off x="92075" y="92075"/>
                        <a:ext cx="4664075" cy="6545263"/>
                      </a:xfrm>
                      <a:prstGeom prst="rect">
                        <a:avLst/>
                      </a:prstGeom>
                    </p:spPr>
                  </p:pic>
                </p:oleObj>
              </mc:Fallback>
            </mc:AlternateContent>
          </a:graphicData>
        </a:graphic>
      </p:graphicFrame>
    </p:spTree>
    <p:extLst>
      <p:ext uri="{BB962C8B-B14F-4D97-AF65-F5344CB8AC3E}">
        <p14:creationId xmlns:p14="http://schemas.microsoft.com/office/powerpoint/2010/main" val="4152808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KEITS Training Services Ltd</a:t>
            </a:r>
          </a:p>
          <a:p>
            <a:pPr marL="0" indent="0" algn="ctr">
              <a:buFont typeface="Arial" panose="020B0604020202020204" pitchFamily="34" charset="0"/>
              <a:buNone/>
            </a:pPr>
            <a:r>
              <a:rPr lang="en-US" b="1">
                <a:sym typeface="Wingdings" panose="05000000000000000000" pitchFamily="2" charset="2"/>
              </a:rPr>
              <a:t>P.O. Box 529</a:t>
            </a:r>
          </a:p>
          <a:p>
            <a:pPr marL="0" indent="0" algn="ctr">
              <a:buFont typeface="Arial" panose="020B0604020202020204" pitchFamily="34" charset="0"/>
              <a:buNone/>
            </a:pPr>
            <a:r>
              <a:rPr lang="en-US" b="1">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 </a:t>
            </a:r>
          </a:p>
          <a:p>
            <a:pPr marL="0" indent="0" algn="ctr">
              <a:buFont typeface="Arial" panose="020B0604020202020204" pitchFamily="34" charset="0"/>
              <a:buNone/>
            </a:pPr>
            <a:r>
              <a:rPr lang="en-US" b="1">
                <a:sym typeface="Wingdings" panose="05000000000000000000" pitchFamily="2" charset="2"/>
              </a:rPr>
              <a:t>T: 0208 327 3800</a:t>
            </a:r>
          </a:p>
          <a:p>
            <a:pPr marL="0" indent="0" algn="ctr">
              <a:buFont typeface="Arial" panose="020B0604020202020204" pitchFamily="34" charset="0"/>
              <a:buNone/>
            </a:pPr>
            <a:r>
              <a:rPr lang="en-US" b="1">
                <a:sym typeface="Wingdings" panose="05000000000000000000" pitchFamily="2" charset="2"/>
              </a:rPr>
              <a:t>E: info@keits.co.uk</a:t>
            </a:r>
          </a:p>
          <a:p>
            <a:pPr marL="0" indent="0" algn="ctr">
              <a:buFont typeface="Arial" panose="020B0604020202020204" pitchFamily="34" charset="0"/>
              <a:buNone/>
            </a:pPr>
            <a:r>
              <a:rPr lang="en-US" b="1">
                <a:sym typeface="Wingdings" panose="05000000000000000000" pitchFamily="2" charset="2"/>
              </a:rPr>
              <a:t>W:www.KEITS.co.uk</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a:sym typeface="Wingdings" panose="05000000000000000000" pitchFamily="2" charset="2"/>
            </a:endParaRPr>
          </a:p>
          <a:p>
            <a:pPr marL="0" indent="0">
              <a:buFont typeface="Arial" panose="020B0604020202020204" pitchFamily="34" charset="0"/>
              <a:buNone/>
            </a:pPr>
            <a:endParaRPr lang="en-GB">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8859D-4585-482E-2261-F660574688E7}"/>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575154EA-C6DC-E21E-555C-A2E6E94869E9}"/>
              </a:ext>
            </a:extLst>
          </p:cNvPr>
          <p:cNvSpPr txBox="1">
            <a:spLocks/>
          </p:cNvSpPr>
          <p:nvPr/>
        </p:nvSpPr>
        <p:spPr>
          <a:xfrm>
            <a:off x="202096" y="504791"/>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rial" panose="020B0604020202020204" pitchFamily="34" charset="0"/>
                <a:cs typeface="Arial" panose="020B0604020202020204" pitchFamily="34" charset="0"/>
              </a:rPr>
              <a:t>What does the</a:t>
            </a:r>
            <a:r>
              <a:rPr lang="en-US" sz="2800" dirty="0">
                <a:latin typeface="Arial" panose="020B0604020202020204" pitchFamily="34" charset="0"/>
                <a:cs typeface="Arial" panose="020B0604020202020204" pitchFamily="34" charset="0"/>
              </a:rPr>
              <a:t> apprenticeship consist of:</a:t>
            </a:r>
          </a:p>
        </p:txBody>
      </p:sp>
      <p:graphicFrame>
        <p:nvGraphicFramePr>
          <p:cNvPr id="3" name="Table 2">
            <a:extLst>
              <a:ext uri="{FF2B5EF4-FFF2-40B4-BE49-F238E27FC236}">
                <a16:creationId xmlns:a16="http://schemas.microsoft.com/office/drawing/2014/main" id="{CD2C5CCD-767A-6EBA-78D4-E8658DE93CAA}"/>
              </a:ext>
            </a:extLst>
          </p:cNvPr>
          <p:cNvGraphicFramePr>
            <a:graphicFrameLocks noGrp="1"/>
          </p:cNvGraphicFramePr>
          <p:nvPr/>
        </p:nvGraphicFramePr>
        <p:xfrm>
          <a:off x="961534" y="1367127"/>
          <a:ext cx="10007953" cy="4508600"/>
        </p:xfrm>
        <a:graphic>
          <a:graphicData uri="http://schemas.openxmlformats.org/drawingml/2006/table">
            <a:tbl>
              <a:tblPr firstRow="1" bandRow="1">
                <a:tableStyleId>{5C22544A-7EE6-4342-B048-85BDC9FD1C3A}</a:tableStyleId>
              </a:tblPr>
              <a:tblGrid>
                <a:gridCol w="3318918">
                  <a:extLst>
                    <a:ext uri="{9D8B030D-6E8A-4147-A177-3AD203B41FA5}">
                      <a16:colId xmlns:a16="http://schemas.microsoft.com/office/drawing/2014/main" val="651357126"/>
                    </a:ext>
                  </a:extLst>
                </a:gridCol>
                <a:gridCol w="3824581">
                  <a:extLst>
                    <a:ext uri="{9D8B030D-6E8A-4147-A177-3AD203B41FA5}">
                      <a16:colId xmlns:a16="http://schemas.microsoft.com/office/drawing/2014/main" val="1384140152"/>
                    </a:ext>
                  </a:extLst>
                </a:gridCol>
                <a:gridCol w="2864454">
                  <a:extLst>
                    <a:ext uri="{9D8B030D-6E8A-4147-A177-3AD203B41FA5}">
                      <a16:colId xmlns:a16="http://schemas.microsoft.com/office/drawing/2014/main" val="1595941817"/>
                    </a:ext>
                  </a:extLst>
                </a:gridCol>
              </a:tblGrid>
              <a:tr h="518657">
                <a:tc>
                  <a:txBody>
                    <a:bodyPr/>
                    <a:lstStyle/>
                    <a:p>
                      <a:pPr algn="ctr"/>
                      <a:r>
                        <a:rPr lang="en-GB" dirty="0"/>
                        <a:t>Content</a:t>
                      </a:r>
                    </a:p>
                  </a:txBody>
                  <a:tcPr/>
                </a:tc>
                <a:tc>
                  <a:txBody>
                    <a:bodyPr/>
                    <a:lstStyle/>
                    <a:p>
                      <a:r>
                        <a:rPr lang="en-GB"/>
                        <a:t>Maths and English Tests</a:t>
                      </a:r>
                    </a:p>
                  </a:txBody>
                  <a:tcPr/>
                </a:tc>
                <a:tc>
                  <a:txBody>
                    <a:bodyPr/>
                    <a:lstStyle/>
                    <a:p>
                      <a:r>
                        <a:rPr lang="en-GB" dirty="0"/>
                        <a:t>End Point Assessment</a:t>
                      </a:r>
                    </a:p>
                  </a:txBody>
                  <a:tcPr/>
                </a:tc>
                <a:extLst>
                  <a:ext uri="{0D108BD9-81ED-4DB2-BD59-A6C34878D82A}">
                    <a16:rowId xmlns:a16="http://schemas.microsoft.com/office/drawing/2014/main" val="1004481801"/>
                  </a:ext>
                </a:extLst>
              </a:tr>
              <a:tr h="3989943">
                <a:tc>
                  <a:txBody>
                    <a:bodyPr/>
                    <a:lstStyle/>
                    <a:p>
                      <a:pPr algn="l">
                        <a:lnSpc>
                          <a:spcPct val="150000"/>
                        </a:lnSpc>
                      </a:pPr>
                      <a:r>
                        <a:rPr lang="en-US" sz="1800" b="1">
                          <a:solidFill>
                            <a:schemeClr val="tx1"/>
                          </a:solidFill>
                          <a:latin typeface="Arial" panose="020B0604020202020204" pitchFamily="34" charset="0"/>
                          <a:cs typeface="Arial" panose="020B0604020202020204" pitchFamily="34" charset="0"/>
                        </a:rPr>
                        <a:t>The Standard and Plan </a:t>
                      </a:r>
                      <a:r>
                        <a:rPr lang="en-US" sz="1800" b="0">
                          <a:solidFill>
                            <a:schemeClr val="tx1"/>
                          </a:solidFill>
                          <a:latin typeface="Arial" panose="020B0604020202020204" pitchFamily="34" charset="0"/>
                          <a:cs typeface="Arial" panose="020B0604020202020204" pitchFamily="34" charset="0"/>
                        </a:rPr>
                        <a:t>These documents detail the content  </a:t>
                      </a:r>
                      <a:r>
                        <a:rPr lang="en-US" sz="1800">
                          <a:solidFill>
                            <a:schemeClr val="tx1"/>
                          </a:solidFill>
                          <a:latin typeface="Arial" panose="020B0604020202020204" pitchFamily="34" charset="0"/>
                          <a:cs typeface="Arial" panose="020B0604020202020204" pitchFamily="34" charset="0"/>
                        </a:rPr>
                        <a:t>of your apprenticeship. More details here:  </a:t>
                      </a:r>
                    </a:p>
                    <a:p>
                      <a:pPr algn="l">
                        <a:lnSpc>
                          <a:spcPct val="150000"/>
                        </a:lnSpc>
                      </a:pPr>
                      <a:r>
                        <a:rPr lang="en-US" sz="1800">
                          <a:solidFill>
                            <a:schemeClr val="tx1"/>
                          </a:solidFill>
                          <a:latin typeface="Arial" panose="020B0604020202020204" pitchFamily="34" charset="0"/>
                          <a:cs typeface="Arial" panose="020B0604020202020204" pitchFamily="34" charset="0"/>
                          <a:hlinkClick r:id="rId2"/>
                        </a:rPr>
                        <a:t>https://skillsengland.education.gov.uk/apprenticeships/st1323-v1-2</a:t>
                      </a:r>
                      <a:endParaRPr lang="en-US" sz="1800">
                        <a:solidFill>
                          <a:schemeClr val="tx1"/>
                        </a:solidFill>
                        <a:latin typeface="Arial" panose="020B0604020202020204" pitchFamily="34" charset="0"/>
                        <a:cs typeface="Arial" panose="020B0604020202020204" pitchFamily="34" charset="0"/>
                      </a:endParaRPr>
                    </a:p>
                    <a:p>
                      <a:endParaRPr lang="en-GB"/>
                    </a:p>
                    <a:p>
                      <a:endParaRPr lang="en-GB"/>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If you are 16 – 18 yrs old you will need to complete  Functional Skills </a:t>
                      </a:r>
                      <a:r>
                        <a:rPr lang="en-US" sz="1800" dirty="0" err="1">
                          <a:solidFill>
                            <a:schemeClr val="tx1"/>
                          </a:solidFill>
                          <a:latin typeface="Arial" panose="020B0604020202020204" pitchFamily="34" charset="0"/>
                          <a:cs typeface="Arial" panose="020B0604020202020204" pitchFamily="34" charset="0"/>
                        </a:rPr>
                        <a:t>Maths</a:t>
                      </a:r>
                      <a:r>
                        <a:rPr lang="en-US" sz="1800" dirty="0">
                          <a:solidFill>
                            <a:schemeClr val="tx1"/>
                          </a:solidFill>
                          <a:latin typeface="Arial" panose="020B0604020202020204" pitchFamily="34" charset="0"/>
                          <a:cs typeface="Arial" panose="020B0604020202020204" pitchFamily="34" charset="0"/>
                        </a:rPr>
                        <a:t> and English tests if you don’t have a GCSE grade 4 / C or above. </a:t>
                      </a:r>
                    </a:p>
                    <a:p>
                      <a:pPr>
                        <a:lnSpc>
                          <a:spcPct val="150000"/>
                        </a:lnSpc>
                      </a:pPr>
                      <a:r>
                        <a:rPr lang="en-US" sz="1800" dirty="0">
                          <a:solidFill>
                            <a:schemeClr val="tx1"/>
                          </a:solidFill>
                          <a:latin typeface="Arial" panose="020B0604020202020204" pitchFamily="34" charset="0"/>
                          <a:cs typeface="Arial" panose="020B0604020202020204" pitchFamily="34" charset="0"/>
                        </a:rPr>
                        <a:t>For 19+’s this is optional.</a:t>
                      </a:r>
                      <a:endParaRPr lang="en-GB" dirty="0"/>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This is a 1:1 assessment conducted by an external examiner and comprises of a practical assessment alongside a professional discussion.</a:t>
                      </a:r>
                      <a:endParaRPr lang="en-GB" sz="1800" dirty="0"/>
                    </a:p>
                    <a:p>
                      <a:endParaRPr lang="en-GB" dirty="0"/>
                    </a:p>
                  </a:txBody>
                  <a:tcPr/>
                </a:tc>
                <a:extLst>
                  <a:ext uri="{0D108BD9-81ED-4DB2-BD59-A6C34878D82A}">
                    <a16:rowId xmlns:a16="http://schemas.microsoft.com/office/drawing/2014/main" val="4135300247"/>
                  </a:ext>
                </a:extLst>
              </a:tr>
            </a:tbl>
          </a:graphicData>
        </a:graphic>
      </p:graphicFrame>
    </p:spTree>
    <p:extLst>
      <p:ext uri="{BB962C8B-B14F-4D97-AF65-F5344CB8AC3E}">
        <p14:creationId xmlns:p14="http://schemas.microsoft.com/office/powerpoint/2010/main" val="191667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002F17-F3EA-DA3B-620C-7CB082656AE3}"/>
              </a:ext>
            </a:extLst>
          </p:cNvPr>
          <p:cNvSpPr>
            <a:spLocks noGrp="1"/>
          </p:cNvSpPr>
          <p:nvPr>
            <p:ph idx="1"/>
          </p:nvPr>
        </p:nvSpPr>
        <p:spPr>
          <a:xfrm>
            <a:off x="612289" y="513191"/>
            <a:ext cx="10515600" cy="5973669"/>
          </a:xfrm>
        </p:spPr>
        <p:txBody>
          <a:bodyPr>
            <a:normAutofit/>
          </a:bodyPr>
          <a:lstStyle/>
          <a:p>
            <a:pPr marL="0" indent="0">
              <a:lnSpc>
                <a:spcPct val="160000"/>
              </a:lnSpc>
              <a:buNone/>
            </a:pPr>
            <a:r>
              <a:rPr lang="en-GB" sz="1800" b="1" u="sng" dirty="0"/>
              <a:t>How long will my apprenticeship last?</a:t>
            </a:r>
          </a:p>
          <a:p>
            <a:pPr marL="0" indent="0">
              <a:lnSpc>
                <a:spcPct val="120000"/>
              </a:lnSpc>
              <a:buNone/>
            </a:pPr>
            <a:r>
              <a:rPr lang="en-GB" sz="1800" dirty="0">
                <a:latin typeface="Arial" panose="020B0604020202020204" pitchFamily="34" charset="0"/>
                <a:cs typeface="Arial" panose="020B0604020202020204" pitchFamily="34" charset="0"/>
              </a:rPr>
              <a:t>The course will last for 18 - 24  months, with a minimum of 12 months</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and will be completed by working closely with your KEITS Training Consultant (TC) and your in-house supervisor or mentor.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Who will train me?</a:t>
            </a:r>
          </a:p>
          <a:p>
            <a:pPr marL="0" indent="0">
              <a:lnSpc>
                <a:spcPct val="160000"/>
              </a:lnSpc>
              <a:buNone/>
            </a:pPr>
            <a:r>
              <a:rPr lang="en-GB" sz="1800" dirty="0">
                <a:cs typeface="Arial" panose="020B0604020202020204" pitchFamily="34" charset="0"/>
              </a:rPr>
              <a:t>Your KEITS Training Consultant (TC) and your in-business trainer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How will I know the plan for my training?</a:t>
            </a:r>
          </a:p>
          <a:p>
            <a:pPr marL="0" indent="0">
              <a:lnSpc>
                <a:spcPct val="160000"/>
              </a:lnSpc>
              <a:buNone/>
            </a:pPr>
            <a:r>
              <a:rPr lang="en-GB" sz="1800" dirty="0">
                <a:latin typeface="+mj-lt"/>
                <a:cs typeface="Arial" panose="020B0604020202020204" pitchFamily="34" charset="0"/>
              </a:rPr>
              <a:t>You and your  trainer will be provided with a KEITS Curriculum Scheme of Work which details of all required training that will need to be completed during the course. </a:t>
            </a:r>
            <a:endParaRPr lang="en-GB" sz="1800" b="1" dirty="0">
              <a:latin typeface="+mj-lt"/>
              <a:cs typeface="Arial" panose="020B0604020202020204" pitchFamily="34" charset="0"/>
            </a:endParaRPr>
          </a:p>
          <a:p>
            <a:pPr marL="0" indent="0">
              <a:buNone/>
            </a:pPr>
            <a:endParaRPr lang="en-GB" sz="1800" b="1" dirty="0">
              <a:latin typeface="+mj-lt"/>
              <a:cs typeface="Arial" panose="020B0604020202020204" pitchFamily="34" charset="0"/>
            </a:endParaRPr>
          </a:p>
          <a:p>
            <a:pPr marL="0" indent="0">
              <a:buNone/>
            </a:pPr>
            <a:endParaRPr lang="en-GB" dirty="0"/>
          </a:p>
        </p:txBody>
      </p:sp>
      <p:pic>
        <p:nvPicPr>
          <p:cNvPr id="2" name="Picture 1" descr="Logo, company name&#10;&#10;Description automatically generated">
            <a:extLst>
              <a:ext uri="{FF2B5EF4-FFF2-40B4-BE49-F238E27FC236}">
                <a16:creationId xmlns:a16="http://schemas.microsoft.com/office/drawing/2014/main" id="{80D003D8-D723-53AE-8AA4-0F0C1554A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88499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5B060-3DE5-0F92-0364-98548FB0873C}"/>
              </a:ext>
            </a:extLst>
          </p:cNvPr>
          <p:cNvSpPr txBox="1"/>
          <p:nvPr/>
        </p:nvSpPr>
        <p:spPr>
          <a:xfrm>
            <a:off x="667615" y="646606"/>
            <a:ext cx="10939029" cy="3859518"/>
          </a:xfrm>
          <a:prstGeom prst="rect">
            <a:avLst/>
          </a:prstGeom>
          <a:noFill/>
        </p:spPr>
        <p:txBody>
          <a:bodyPr wrap="square">
            <a:spAutoFit/>
          </a:bodyPr>
          <a:lstStyle/>
          <a:p>
            <a:endParaRPr lang="en-GB" dirty="0"/>
          </a:p>
          <a:p>
            <a:pPr>
              <a:lnSpc>
                <a:spcPct val="160000"/>
              </a:lnSpc>
            </a:pPr>
            <a:r>
              <a:rPr lang="en-GB" b="1" u="sng" dirty="0">
                <a:latin typeface="+mj-lt"/>
                <a:cs typeface="Arial" panose="020B0604020202020204" pitchFamily="34" charset="0"/>
              </a:rPr>
              <a:t>How many times will I see my KEITS Training Consultant?</a:t>
            </a:r>
            <a:br>
              <a:rPr lang="en-GB" b="1" dirty="0">
                <a:latin typeface="+mj-lt"/>
                <a:cs typeface="Arial" panose="020B0604020202020204" pitchFamily="34" charset="0"/>
              </a:rPr>
            </a:br>
            <a:endParaRPr lang="en-GB" b="1"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Your KEITS TC will undertake approximately 5 face to face visits over the period of the course plus13  remote training and review sessions.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Remote sessions will be completed via Microsoft Teams.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This means that you will have a visit/review approximately every 4 weeks, each review will last between 2 and 3 hours, with dates and time to be agreed between the apprentice, the employer and the TC.</a:t>
            </a:r>
          </a:p>
          <a:p>
            <a:endParaRPr lang="en-GB" dirty="0"/>
          </a:p>
        </p:txBody>
      </p:sp>
      <p:pic>
        <p:nvPicPr>
          <p:cNvPr id="2" name="Picture 1" descr="Logo, company name&#10;&#10;Description automatically generated">
            <a:extLst>
              <a:ext uri="{FF2B5EF4-FFF2-40B4-BE49-F238E27FC236}">
                <a16:creationId xmlns:a16="http://schemas.microsoft.com/office/drawing/2014/main" id="{42181D31-38E2-C148-260C-03EB94C6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20230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573FA7-FB78-A77A-E10E-D3C7AD5F308D}"/>
              </a:ext>
            </a:extLst>
          </p:cNvPr>
          <p:cNvSpPr txBox="1"/>
          <p:nvPr/>
        </p:nvSpPr>
        <p:spPr>
          <a:xfrm>
            <a:off x="584200" y="508000"/>
            <a:ext cx="11334172" cy="4939814"/>
          </a:xfrm>
          <a:prstGeom prst="rect">
            <a:avLst/>
          </a:prstGeom>
          <a:noFill/>
        </p:spPr>
        <p:txBody>
          <a:bodyPr wrap="square">
            <a:spAutoFit/>
          </a:bodyPr>
          <a:lstStyle/>
          <a:p>
            <a:pPr>
              <a:lnSpc>
                <a:spcPct val="150000"/>
              </a:lnSpc>
            </a:pPr>
            <a:r>
              <a:rPr lang="en-GB" b="1" u="sng" dirty="0"/>
              <a:t>Will I have a portfolio?</a:t>
            </a:r>
          </a:p>
          <a:p>
            <a:pPr>
              <a:lnSpc>
                <a:spcPct val="150000"/>
              </a:lnSpc>
            </a:pPr>
            <a:r>
              <a:rPr lang="en-GB" dirty="0"/>
              <a:t>Yes, all apprenticeships require you to create a portfolio of your knowledge, skills and behaviours, and from this you will create a Showcase portfolio for your End Point Assessment.  </a:t>
            </a:r>
          </a:p>
          <a:p>
            <a:pPr>
              <a:lnSpc>
                <a:spcPct val="150000"/>
              </a:lnSpc>
            </a:pPr>
            <a:endParaRPr lang="en-GB" dirty="0"/>
          </a:p>
          <a:p>
            <a:pPr>
              <a:lnSpc>
                <a:spcPct val="150000"/>
              </a:lnSpc>
            </a:pPr>
            <a:r>
              <a:rPr lang="en-GB" b="1" u="sng" dirty="0"/>
              <a:t>Can I contact my Training Consultant between sessions? </a:t>
            </a:r>
          </a:p>
          <a:p>
            <a:pPr>
              <a:lnSpc>
                <a:spcPct val="150000"/>
              </a:lnSpc>
            </a:pPr>
            <a:r>
              <a:rPr lang="en-GB" dirty="0"/>
              <a:t>Your TC will be on hand to support you via email and telephone between visits/review</a:t>
            </a:r>
          </a:p>
          <a:p>
            <a:pPr>
              <a:lnSpc>
                <a:spcPct val="150000"/>
              </a:lnSpc>
            </a:pPr>
            <a:endParaRPr lang="en-GB" dirty="0"/>
          </a:p>
          <a:p>
            <a:pPr>
              <a:lnSpc>
                <a:spcPct val="150000"/>
              </a:lnSpc>
            </a:pPr>
            <a:r>
              <a:rPr lang="en-GB" dirty="0"/>
              <a:t>Good communication is very important to ensure all required training is completed, necessary evidence is gathered and you are being supported effectively to meet agreed targets.</a:t>
            </a:r>
          </a:p>
          <a:p>
            <a:endParaRPr lang="en-GB" dirty="0"/>
          </a:p>
          <a:p>
            <a:endParaRPr lang="en-GB" dirty="0"/>
          </a:p>
          <a:p>
            <a:endParaRPr lang="en-GB" dirty="0"/>
          </a:p>
          <a:p>
            <a:endParaRPr lang="en-GB" dirty="0"/>
          </a:p>
        </p:txBody>
      </p:sp>
      <p:pic>
        <p:nvPicPr>
          <p:cNvPr id="2" name="Picture 1" descr="Logo, company name&#10;&#10;Description automatically generated">
            <a:extLst>
              <a:ext uri="{FF2B5EF4-FFF2-40B4-BE49-F238E27FC236}">
                <a16:creationId xmlns:a16="http://schemas.microsoft.com/office/drawing/2014/main" id="{0E08474A-A464-4B28-CA47-38C664B3C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4387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normAutofit/>
          </a:bodyPr>
          <a:lstStyle/>
          <a:p>
            <a:pPr algn="ctr"/>
            <a:r>
              <a:rPr lang="en-GB" sz="2200" b="1" dirty="0">
                <a:latin typeface="Arial" panose="020B0604020202020204" pitchFamily="34" charset="0"/>
                <a:cs typeface="Arial" panose="020B0604020202020204" pitchFamily="34" charset="0"/>
              </a:rPr>
              <a:t>The Apprenticeship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a:solidFill>
            <a:schemeClr val="accent4">
              <a:lumMod val="20000"/>
              <a:lumOff val="80000"/>
            </a:schemeClr>
          </a:solidFill>
        </p:spPr>
        <p:txBody>
          <a:bodyPr vert="horz" lIns="91440" tIns="45720" rIns="91440" bIns="45720" rtlCol="0" anchor="t">
            <a:normAutofit/>
          </a:bodyPr>
          <a:lstStyle/>
          <a:p>
            <a:pPr marL="0" indent="0">
              <a:buNone/>
            </a:pPr>
            <a:r>
              <a:rPr lang="en-GB" sz="1800" dirty="0">
                <a:latin typeface="Arial"/>
                <a:cs typeface="Arial"/>
              </a:rPr>
              <a:t>The Keeper/Aquar</a:t>
            </a:r>
            <a:r>
              <a:rPr lang="en-GB" sz="1800">
                <a:latin typeface="Arial"/>
                <a:cs typeface="Arial"/>
              </a:rPr>
              <a:t>ist apprenticeship is broken down into four core topics:</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a:p>
            <a:pPr>
              <a:lnSpc>
                <a:spcPct val="150000"/>
              </a:lnSpc>
            </a:pPr>
            <a:r>
              <a:rPr lang="en-GB" sz="1800" dirty="0">
                <a:latin typeface="Arial" panose="020B0604020202020204" pitchFamily="34" charset="0"/>
                <a:cs typeface="Arial" panose="020B0604020202020204" pitchFamily="34" charset="0"/>
              </a:rPr>
              <a:t>Environmental Management and Husbandry</a:t>
            </a:r>
          </a:p>
          <a:p>
            <a:pPr>
              <a:lnSpc>
                <a:spcPct val="150000"/>
              </a:lnSpc>
            </a:pPr>
            <a:r>
              <a:rPr lang="en-GB" sz="1800" dirty="0">
                <a:latin typeface="Arial" panose="020B0604020202020204" pitchFamily="34" charset="0"/>
                <a:cs typeface="Arial" panose="020B0604020202020204" pitchFamily="34" charset="0"/>
              </a:rPr>
              <a:t>Conservation, Education &amp; Research</a:t>
            </a:r>
          </a:p>
          <a:p>
            <a:pPr>
              <a:lnSpc>
                <a:spcPct val="150000"/>
              </a:lnSpc>
            </a:pPr>
            <a:r>
              <a:rPr lang="en-GB" sz="1800" dirty="0">
                <a:latin typeface="Arial" panose="020B0604020202020204" pitchFamily="34" charset="0"/>
                <a:cs typeface="Arial" panose="020B0604020202020204" pitchFamily="34" charset="0"/>
              </a:rPr>
              <a:t>Health, Safety and Legislation</a:t>
            </a:r>
          </a:p>
          <a:p>
            <a:pPr>
              <a:lnSpc>
                <a:spcPct val="150000"/>
              </a:lnSpc>
            </a:pPr>
            <a:r>
              <a:rPr lang="en-GB" sz="1800" dirty="0">
                <a:latin typeface="Arial" panose="020B0604020202020204" pitchFamily="34" charset="0"/>
                <a:cs typeface="Arial" panose="020B0604020202020204" pitchFamily="34" charset="0"/>
              </a:rPr>
              <a:t>Animal Health and Welfare</a:t>
            </a:r>
          </a:p>
          <a:p>
            <a:pPr>
              <a:lnSpc>
                <a:spcPct val="150000"/>
              </a:lnSpc>
            </a:pPr>
            <a:r>
              <a:rPr lang="en-GB" sz="1800" dirty="0">
                <a:latin typeface="Arial" panose="020B0604020202020204" pitchFamily="34" charset="0"/>
                <a:cs typeface="Arial" panose="020B0604020202020204" pitchFamily="34" charset="0"/>
              </a:rPr>
              <a:t>Nutrition </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a:p>
            <a:pPr marL="0" indent="0">
              <a:lnSpc>
                <a:spcPct val="150000"/>
              </a:lnSpc>
              <a:buNone/>
            </a:pPr>
            <a:r>
              <a:rPr lang="en-GB" sz="1800" dirty="0">
                <a:latin typeface="Arial" panose="020B0604020202020204" pitchFamily="34" charset="0"/>
                <a:cs typeface="Arial" panose="020B0604020202020204" pitchFamily="34" charset="0"/>
              </a:rPr>
              <a:t>All will require development of your skills, knowledge and behaviours</a:t>
            </a:r>
          </a:p>
        </p:txBody>
      </p:sp>
      <p:pic>
        <p:nvPicPr>
          <p:cNvPr id="5" name="2DB10A13-D40A-4359-89D6-322E19C24196">
            <a:extLst>
              <a:ext uri="{FF2B5EF4-FFF2-40B4-BE49-F238E27FC236}">
                <a16:creationId xmlns:a16="http://schemas.microsoft.com/office/drawing/2014/main" id="{45A0454F-923F-8E60-F605-0E1114780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erson cleaning a penguin&#10;&#10;AI-generated content may be incorrect.">
            <a:extLst>
              <a:ext uri="{FF2B5EF4-FFF2-40B4-BE49-F238E27FC236}">
                <a16:creationId xmlns:a16="http://schemas.microsoft.com/office/drawing/2014/main" id="{33173CDB-C018-B6DA-1ADE-B5C3B0447546}"/>
              </a:ext>
            </a:extLst>
          </p:cNvPr>
          <p:cNvPicPr>
            <a:picLocks noChangeAspect="1"/>
          </p:cNvPicPr>
          <p:nvPr/>
        </p:nvPicPr>
        <p:blipFill>
          <a:blip r:embed="rId3"/>
          <a:stretch>
            <a:fillRect/>
          </a:stretch>
        </p:blipFill>
        <p:spPr>
          <a:xfrm>
            <a:off x="7738156" y="2261280"/>
            <a:ext cx="3283404" cy="2632983"/>
          </a:xfrm>
          <a:prstGeom prst="rect">
            <a:avLst/>
          </a:prstGeom>
        </p:spPr>
      </p:pic>
    </p:spTree>
    <p:extLst>
      <p:ext uri="{BB962C8B-B14F-4D97-AF65-F5344CB8AC3E}">
        <p14:creationId xmlns:p14="http://schemas.microsoft.com/office/powerpoint/2010/main" val="135810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BDDFC55D-AE54-6375-49B9-4C9F4A1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91BD9-631D-05BB-D48E-AC68986A6001}"/>
              </a:ext>
            </a:extLst>
          </p:cNvPr>
          <p:cNvSpPr>
            <a:spLocks noGrp="1"/>
          </p:cNvSpPr>
          <p:nvPr>
            <p:ph type="title"/>
          </p:nvPr>
        </p:nvSpPr>
        <p:spPr>
          <a:xfrm>
            <a:off x="838200" y="365125"/>
            <a:ext cx="10515600" cy="570057"/>
          </a:xfrm>
        </p:spPr>
        <p:txBody>
          <a:bodyPr anchor="ctr">
            <a:normAutofit/>
          </a:bodyPr>
          <a:lstStyle/>
          <a:p>
            <a:pPr algn="ctr"/>
            <a:r>
              <a:rPr lang="en-GB" sz="2400" dirty="0"/>
              <a:t>Timeline for starting your apprenticeship</a:t>
            </a:r>
          </a:p>
        </p:txBody>
      </p:sp>
      <p:sp>
        <p:nvSpPr>
          <p:cNvPr id="3" name="Content Placeholder 2">
            <a:extLst>
              <a:ext uri="{FF2B5EF4-FFF2-40B4-BE49-F238E27FC236}">
                <a16:creationId xmlns:a16="http://schemas.microsoft.com/office/drawing/2014/main" id="{9E924CA5-0F9F-1473-A71E-4C0F9EA0661F}"/>
              </a:ext>
            </a:extLst>
          </p:cNvPr>
          <p:cNvSpPr>
            <a:spLocks noGrp="1"/>
          </p:cNvSpPr>
          <p:nvPr>
            <p:ph idx="1"/>
          </p:nvPr>
        </p:nvSpPr>
        <p:spPr>
          <a:xfrm>
            <a:off x="329380" y="935182"/>
            <a:ext cx="11533239" cy="5760586"/>
          </a:xfrm>
        </p:spPr>
        <p:txBody>
          <a:bodyPr>
            <a:normAutofit fontScale="92500" lnSpcReduction="20000"/>
          </a:bodyPr>
          <a:lstStyle/>
          <a:p>
            <a:pPr lvl="0">
              <a:defRPr b="1"/>
            </a:pPr>
            <a:r>
              <a:rPr lang="en-GB" sz="1900" dirty="0"/>
              <a:t>Step 1 - Pre-enrolment checks</a:t>
            </a:r>
          </a:p>
          <a:p>
            <a:pPr lvl="1"/>
            <a:r>
              <a:rPr lang="en-GB" sz="1900" dirty="0"/>
              <a:t>Checking of your prior qualifications, experience and your eligibility (ID &amp; right to work) </a:t>
            </a:r>
          </a:p>
          <a:p>
            <a:pPr lvl="1"/>
            <a:endParaRPr lang="en-GB" sz="1900" dirty="0"/>
          </a:p>
          <a:p>
            <a:pPr marL="457200" lvl="1" indent="0">
              <a:buNone/>
            </a:pPr>
            <a:endParaRPr lang="en-GB" sz="1900" dirty="0"/>
          </a:p>
          <a:p>
            <a:pPr lvl="0">
              <a:defRPr b="1"/>
            </a:pPr>
            <a:r>
              <a:rPr lang="en-GB" sz="1900" dirty="0"/>
              <a:t>Step 2 – Initial Assessments </a:t>
            </a:r>
          </a:p>
          <a:p>
            <a:pPr lvl="1"/>
            <a:r>
              <a:rPr lang="en-GB" sz="1900" dirty="0"/>
              <a:t>Completion of Skills Scan and Initial Assessment in Maths and English and preliminary interview call ( if necessary)</a:t>
            </a:r>
          </a:p>
          <a:p>
            <a:pPr lvl="1"/>
            <a:endParaRPr lang="en-GB" sz="1900" dirty="0"/>
          </a:p>
          <a:p>
            <a:pPr marL="457200" lvl="1" indent="0">
              <a:buNone/>
            </a:pPr>
            <a:endParaRPr lang="en-GB" sz="1900" dirty="0"/>
          </a:p>
          <a:p>
            <a:pPr>
              <a:defRPr b="1"/>
            </a:pPr>
            <a:r>
              <a:rPr lang="en-GB" sz="1900" dirty="0"/>
              <a:t>Step 3 - Remote Enrolment</a:t>
            </a:r>
          </a:p>
          <a:p>
            <a:pPr lvl="1"/>
            <a:r>
              <a:rPr lang="en-GB" sz="1900" dirty="0"/>
              <a:t>Completion of online enrolment forms, introductory learning activities and off the job training log</a:t>
            </a:r>
          </a:p>
          <a:p>
            <a:pPr marL="457200" lvl="1" indent="0">
              <a:buNone/>
            </a:pPr>
            <a:endParaRPr lang="en-GB" sz="1900" dirty="0"/>
          </a:p>
          <a:p>
            <a:pPr marL="457200" lvl="1" indent="0">
              <a:buNone/>
            </a:pPr>
            <a:endParaRPr lang="en-GB" sz="1900" dirty="0"/>
          </a:p>
          <a:p>
            <a:pPr lvl="0">
              <a:defRPr b="1"/>
            </a:pPr>
            <a:r>
              <a:rPr lang="en-GB" sz="1900" dirty="0"/>
              <a:t>Step 4 – Remote Group Induction (about 2 weeks after enrolment)</a:t>
            </a:r>
          </a:p>
          <a:p>
            <a:pPr lvl="1"/>
            <a:r>
              <a:rPr lang="en-GB" sz="1900" dirty="0"/>
              <a:t>Explanation of Smart Assessor (your e-portfolio), outline of apprenticeship, wider curriculum and meet other apprentices</a:t>
            </a:r>
          </a:p>
          <a:p>
            <a:pPr lvl="1"/>
            <a:endParaRPr lang="en-GB" sz="1900" dirty="0"/>
          </a:p>
          <a:p>
            <a:pPr lvl="1"/>
            <a:endParaRPr lang="en-GB" sz="1900" dirty="0"/>
          </a:p>
          <a:p>
            <a:pPr lvl="0">
              <a:defRPr b="1"/>
            </a:pPr>
            <a:r>
              <a:rPr lang="en-GB" sz="1900" dirty="0"/>
              <a:t>Step 5 – First session with your Training Consultant (TC)</a:t>
            </a:r>
          </a:p>
          <a:p>
            <a:pPr lvl="1"/>
            <a:r>
              <a:rPr lang="en-GB" sz="1800" dirty="0"/>
              <a:t>You will have a discussion with your TC about your apprenticeship and your individual journey. </a:t>
            </a:r>
          </a:p>
          <a:p>
            <a:pPr lvl="1"/>
            <a:endParaRPr lang="en-GB" sz="1200" dirty="0"/>
          </a:p>
        </p:txBody>
      </p:sp>
      <p:sp>
        <p:nvSpPr>
          <p:cNvPr id="6" name="Arrow: Down 5">
            <a:extLst>
              <a:ext uri="{FF2B5EF4-FFF2-40B4-BE49-F238E27FC236}">
                <a16:creationId xmlns:a16="http://schemas.microsoft.com/office/drawing/2014/main" id="{6DB8475E-A89D-151D-DEA6-34F5AF3FF5A5}"/>
              </a:ext>
            </a:extLst>
          </p:cNvPr>
          <p:cNvSpPr/>
          <p:nvPr/>
        </p:nvSpPr>
        <p:spPr>
          <a:xfrm>
            <a:off x="1925895" y="2807776"/>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3A8ADC7A-294F-FB91-38F7-3FA63A1C4501}"/>
              </a:ext>
            </a:extLst>
          </p:cNvPr>
          <p:cNvSpPr/>
          <p:nvPr/>
        </p:nvSpPr>
        <p:spPr>
          <a:xfrm>
            <a:off x="1925895" y="1505239"/>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D107AD0-0EF1-7E05-215B-CA4989FF9DD6}"/>
              </a:ext>
            </a:extLst>
          </p:cNvPr>
          <p:cNvSpPr/>
          <p:nvPr/>
        </p:nvSpPr>
        <p:spPr>
          <a:xfrm>
            <a:off x="1925895" y="3859613"/>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9AF361A1-FDC0-45CC-831C-5817480A7BC6}"/>
              </a:ext>
            </a:extLst>
          </p:cNvPr>
          <p:cNvSpPr/>
          <p:nvPr/>
        </p:nvSpPr>
        <p:spPr>
          <a:xfrm>
            <a:off x="1925895" y="5111871"/>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83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a:xfrm>
            <a:off x="484909" y="561109"/>
            <a:ext cx="11058162" cy="6057900"/>
          </a:xfrm>
        </p:spPr>
        <p:txBody>
          <a:bodyPr>
            <a:normAutofit/>
          </a:bodyPr>
          <a:lstStyle/>
          <a:p>
            <a:pPr marL="0" lvl="0" indent="0" defTabSz="711200">
              <a:lnSpc>
                <a:spcPct val="170000"/>
              </a:lnSpc>
              <a:spcBef>
                <a:spcPct val="0"/>
              </a:spcBef>
              <a:spcAft>
                <a:spcPct val="35000"/>
              </a:spcAft>
              <a:buNone/>
            </a:pPr>
            <a:r>
              <a:rPr lang="en-US" sz="1800" b="1" dirty="0">
                <a:latin typeface="Arial" panose="020B0604020202020204" pitchFamily="34" charset="0"/>
                <a:cs typeface="Arial" panose="020B0604020202020204" pitchFamily="34" charset="0"/>
              </a:rPr>
              <a:t>Who trains me? </a:t>
            </a:r>
          </a:p>
          <a:p>
            <a:pPr marL="0" lvl="0" indent="0" defTabSz="711200">
              <a:lnSpc>
                <a:spcPct val="170000"/>
              </a:lnSpc>
              <a:spcBef>
                <a:spcPct val="0"/>
              </a:spcBef>
              <a:spcAft>
                <a:spcPct val="35000"/>
              </a:spcAft>
              <a:buNone/>
            </a:pPr>
            <a:r>
              <a:rPr lang="en-US" sz="1800" dirty="0">
                <a:latin typeface="Arial" panose="020B0604020202020204" pitchFamily="34" charset="0"/>
                <a:cs typeface="Arial" panose="020B0604020202020204" pitchFamily="34" charset="0"/>
              </a:rPr>
              <a:t>Training in the Skills, Knowledge and Behaviours for your apprenticeship will be delivered by both your employer and KEITS.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Your employer will deliver practical training during your working week.</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provide knowledge training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complete assessments and mock End Points during one-to-one practical sessions</a:t>
            </a:r>
          </a:p>
          <a:p>
            <a:endParaRPr lang="en-GB" dirty="0"/>
          </a:p>
        </p:txBody>
      </p:sp>
      <p:pic>
        <p:nvPicPr>
          <p:cNvPr id="4" name="Picture 3" descr="Logo, company name&#10;&#10;Description automatically generated">
            <a:extLst>
              <a:ext uri="{FF2B5EF4-FFF2-40B4-BE49-F238E27FC236}">
                <a16:creationId xmlns:a16="http://schemas.microsoft.com/office/drawing/2014/main" id="{B9206BC3-6098-A552-C69B-F7D53AEB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393141930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Props1.xml><?xml version="1.0" encoding="utf-8"?>
<ds:datastoreItem xmlns:ds="http://schemas.openxmlformats.org/officeDocument/2006/customXml" ds:itemID="{6A1CF667-FE2C-419E-AA26-3D672407A5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4A55F6-3C67-4733-BDC5-2AF6B3BFFD7C}">
  <ds:schemaRefs>
    <ds:schemaRef ds:uri="http://schemas.microsoft.com/sharepoint/v3/contenttype/forms"/>
  </ds:schemaRefs>
</ds:datastoreItem>
</file>

<file path=customXml/itemProps3.xml><?xml version="1.0" encoding="utf-8"?>
<ds:datastoreItem xmlns:ds="http://schemas.openxmlformats.org/officeDocument/2006/customXml" ds:itemID="{7848692E-7A6A-45C6-A592-8477DD4CAA44}">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docProps/app.xml><?xml version="1.0" encoding="utf-8"?>
<Properties xmlns="http://schemas.openxmlformats.org/officeDocument/2006/extended-properties" xmlns:vt="http://schemas.openxmlformats.org/officeDocument/2006/docPropsVTypes">
  <Template>KEITS Presentation</Template>
  <TotalTime>802</TotalTime>
  <Words>2109</Words>
  <Application>Microsoft Office PowerPoint</Application>
  <PresentationFormat>Widescreen</PresentationFormat>
  <Paragraphs>194</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KEITS Presentation</vt:lpstr>
      <vt:lpstr>PowerPoint Presentation</vt:lpstr>
      <vt:lpstr>PowerPoint Presentation</vt:lpstr>
      <vt:lpstr>PowerPoint Presentation</vt:lpstr>
      <vt:lpstr>PowerPoint Presentation</vt:lpstr>
      <vt:lpstr>PowerPoint Presentation</vt:lpstr>
      <vt:lpstr>PowerPoint Presentation</vt:lpstr>
      <vt:lpstr>The Apprenticeship Topics</vt:lpstr>
      <vt:lpstr>Timeline for starting your apprenticeship</vt:lpstr>
      <vt:lpstr>How does my apprenticeship work?</vt:lpstr>
      <vt:lpstr>How does my apprenticeship work?</vt:lpstr>
      <vt:lpstr>What is Off Job Training(OJT)?</vt:lpstr>
      <vt:lpstr>The Apprenticeship – Gateway Meeting</vt:lpstr>
      <vt:lpstr>The Apprenticeship – End Point Assessment</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Jo oconnell</cp:lastModifiedBy>
  <cp:revision>104</cp:revision>
  <dcterms:created xsi:type="dcterms:W3CDTF">2021-05-26T10:17:10Z</dcterms:created>
  <dcterms:modified xsi:type="dcterms:W3CDTF">2026-06-29T11:36:31Z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