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3"/>
  </p:notesMasterIdLst>
  <p:sldIdLst>
    <p:sldId id="257" r:id="rId5"/>
    <p:sldId id="259" r:id="rId6"/>
    <p:sldId id="260" r:id="rId7"/>
    <p:sldId id="262" r:id="rId8"/>
    <p:sldId id="275" r:id="rId9"/>
    <p:sldId id="265" r:id="rId10"/>
    <p:sldId id="268" r:id="rId11"/>
    <p:sldId id="258" r:id="rId12"/>
    <p:sldId id="279" r:id="rId13"/>
    <p:sldId id="273" r:id="rId14"/>
    <p:sldId id="274" r:id="rId15"/>
    <p:sldId id="276" r:id="rId16"/>
    <p:sldId id="278" r:id="rId17"/>
    <p:sldId id="266" r:id="rId18"/>
    <p:sldId id="270" r:id="rId19"/>
    <p:sldId id="271" r:id="rId20"/>
    <p:sldId id="280" r:id="rId21"/>
    <p:sldId id="27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D481"/>
    <a:srgbClr val="9CD644"/>
    <a:srgbClr val="018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138"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Payne" userId="a2bc380c-e80a-4173-b7db-6c2bb0bcdf5b" providerId="ADAL" clId="{CCF2E1B8-1160-4C20-96AF-47C340362C3B}"/>
    <pc:docChg chg="modSld">
      <pc:chgData name="Lynn Payne" userId="a2bc380c-e80a-4173-b7db-6c2bb0bcdf5b" providerId="ADAL" clId="{CCF2E1B8-1160-4C20-96AF-47C340362C3B}" dt="2026-04-13T19:33:24.029" v="6" actId="20577"/>
      <pc:docMkLst>
        <pc:docMk/>
      </pc:docMkLst>
      <pc:sldChg chg="modSp mod">
        <pc:chgData name="Lynn Payne" userId="a2bc380c-e80a-4173-b7db-6c2bb0bcdf5b" providerId="ADAL" clId="{CCF2E1B8-1160-4C20-96AF-47C340362C3B}" dt="2026-04-13T19:33:24.029" v="6" actId="20577"/>
        <pc:sldMkLst>
          <pc:docMk/>
          <pc:sldMk cId="3739778704" sldId="262"/>
        </pc:sldMkLst>
        <pc:spChg chg="mod">
          <ac:chgData name="Lynn Payne" userId="a2bc380c-e80a-4173-b7db-6c2bb0bcdf5b" providerId="ADAL" clId="{CCF2E1B8-1160-4C20-96AF-47C340362C3B}" dt="2026-04-13T19:33:24.029" v="6" actId="20577"/>
          <ac:spMkLst>
            <pc:docMk/>
            <pc:sldMk cId="3739778704" sldId="262"/>
            <ac:spMk id="11" creationId="{77600A2D-39A9-4E52-9B3C-1B303DC9CBF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576ED-0528-40C2-8CEA-A0F7ECCFE5FA}" type="datetimeFigureOut">
              <a:rPr lang="en-GB" smtClean="0"/>
              <a:t>13/04/2026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B34E5-698E-4322-BEF0-72CA50FA6773}" type="slidenum">
              <a:rPr lang="en-GB" smtClean="0"/>
              <a:t>‹#›</a:t>
            </a:fld>
            <a:endParaRPr lang="en-GB"/>
          </a:p>
        </p:txBody>
      </p:sp>
    </p:spTree>
    <p:extLst>
      <p:ext uri="{BB962C8B-B14F-4D97-AF65-F5344CB8AC3E}">
        <p14:creationId xmlns:p14="http://schemas.microsoft.com/office/powerpoint/2010/main" val="219194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416253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235175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4086129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EA1AC0-451C-492D-B241-75A2F4664D7F}"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1750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EA1AC0-451C-492D-B241-75A2F4664D7F}" type="datetimeFigureOut">
              <a:rPr lang="en-GB" smtClean="0"/>
              <a:t>13/04/2026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80654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EA1AC0-451C-492D-B241-75A2F4664D7F}" type="datetimeFigureOut">
              <a:rPr lang="en-GB" smtClean="0"/>
              <a:t>13/04/2026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57036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EA1AC0-451C-492D-B241-75A2F4664D7F}" type="datetimeFigureOut">
              <a:rPr lang="en-GB" smtClean="0"/>
              <a:t>13/04/2026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988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13/04/2026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13/04/2026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16319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13/04/2026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89850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13/04/2026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hyperlink" Target="https://twitter.com/KEITS_Training" TargetMode="External"/><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hyperlink" Target="http://www.facebook.com/keitstrainingservices" TargetMode="External"/><Relationship Id="rId1" Type="http://schemas.openxmlformats.org/officeDocument/2006/relationships/slideLayout" Target="../slideLayouts/slideLayout7.xml"/><Relationship Id="rId6" Type="http://schemas.openxmlformats.org/officeDocument/2006/relationships/hyperlink" Target="https://www.youtube.com/channel/UCzeS4M0PR2u15eEAzKmHwbA" TargetMode="External"/><Relationship Id="rId5" Type="http://schemas.openxmlformats.org/officeDocument/2006/relationships/image" Target="../media/image11.png"/><Relationship Id="rId10" Type="http://schemas.openxmlformats.org/officeDocument/2006/relationships/image" Target="../media/image4.png"/><Relationship Id="rId4" Type="http://schemas.openxmlformats.org/officeDocument/2006/relationships/hyperlink" Target="http://www.instagram.com/keitstrainingservices" TargetMode="External"/><Relationship Id="rId9"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29000">
              <a:schemeClr val="accent6">
                <a:lumMod val="40000"/>
                <a:lumOff val="60000"/>
              </a:schemeClr>
            </a:gs>
            <a:gs pos="3000">
              <a:schemeClr val="bg1"/>
            </a:gs>
            <a:gs pos="0">
              <a:schemeClr val="accent1">
                <a:lumMod val="5000"/>
                <a:lumOff val="95000"/>
              </a:schemeClr>
            </a:gs>
            <a:gs pos="46000">
              <a:srgbClr val="92D050"/>
            </a:gs>
            <a:gs pos="79000">
              <a:srgbClr val="00B050"/>
            </a:gs>
            <a:gs pos="99000">
              <a:srgbClr val="018A2A"/>
            </a:gs>
          </a:gsLst>
          <a:lin ang="5400000" scaled="1"/>
          <a:tileRect/>
        </a:gradFill>
        <a:effectLst/>
      </p:bgPr>
    </p:bg>
    <p:spTree>
      <p:nvGrpSpPr>
        <p:cNvPr id="1" name=""/>
        <p:cNvGrpSpPr/>
        <p:nvPr/>
      </p:nvGrpSpPr>
      <p:grpSpPr>
        <a:xfrm>
          <a:off x="0" y="0"/>
          <a:ext cx="0" cy="0"/>
          <a:chOff x="0" y="0"/>
          <a:chExt cx="0" cy="0"/>
        </a:xfrm>
      </p:grpSpPr>
      <p:pic>
        <p:nvPicPr>
          <p:cNvPr id="10" name="Picture 9" descr="A picture containing logo&#10;&#10;Description automatically generated">
            <a:extLst>
              <a:ext uri="{FF2B5EF4-FFF2-40B4-BE49-F238E27FC236}">
                <a16:creationId xmlns:a16="http://schemas.microsoft.com/office/drawing/2014/main" id="{7D507A7B-95EB-47BF-8CFC-67EE104EA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826" y="117323"/>
            <a:ext cx="1407546" cy="732679"/>
          </a:xfrm>
          <a:prstGeom prst="rect">
            <a:avLst/>
          </a:prstGeom>
        </p:spPr>
      </p:pic>
      <p:pic>
        <p:nvPicPr>
          <p:cNvPr id="15" name="Picture 14" descr="Logo&#10;&#10;Description automatically generated">
            <a:extLst>
              <a:ext uri="{FF2B5EF4-FFF2-40B4-BE49-F238E27FC236}">
                <a16:creationId xmlns:a16="http://schemas.microsoft.com/office/drawing/2014/main" id="{F18CD6A2-1A4C-4002-B002-2D61F0051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97" y="117324"/>
            <a:ext cx="732678" cy="732678"/>
          </a:xfrm>
          <a:prstGeom prst="rect">
            <a:avLst/>
          </a:prstGeom>
        </p:spPr>
      </p:pic>
      <p:sp>
        <p:nvSpPr>
          <p:cNvPr id="8" name="Title 3">
            <a:extLst>
              <a:ext uri="{FF2B5EF4-FFF2-40B4-BE49-F238E27FC236}">
                <a16:creationId xmlns:a16="http://schemas.microsoft.com/office/drawing/2014/main" id="{F045AA35-7F21-4182-A03E-7E1884AE2353}"/>
              </a:ext>
            </a:extLst>
          </p:cNvPr>
          <p:cNvSpPr txBox="1">
            <a:spLocks/>
          </p:cNvSpPr>
          <p:nvPr/>
        </p:nvSpPr>
        <p:spPr>
          <a:xfrm>
            <a:off x="186431" y="2801923"/>
            <a:ext cx="11725522" cy="1843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b="1" dirty="0">
                <a:latin typeface="Arial" pitchFamily="34" charset="0"/>
                <a:cs typeface="Arial" pitchFamily="34" charset="0"/>
              </a:rPr>
              <a:t> Introduction to</a:t>
            </a:r>
            <a:br>
              <a:rPr lang="en-GB" sz="4000" b="1" dirty="0">
                <a:latin typeface="Arial" pitchFamily="34" charset="0"/>
                <a:cs typeface="Arial" pitchFamily="34" charset="0"/>
              </a:rPr>
            </a:br>
            <a:r>
              <a:rPr lang="en-GB" sz="4000" b="1" dirty="0">
                <a:latin typeface="Arial" pitchFamily="34" charset="0"/>
                <a:cs typeface="Arial" pitchFamily="34" charset="0"/>
              </a:rPr>
              <a:t>Apprenticeship Standards for Parents and Guardians</a:t>
            </a:r>
            <a:endParaRPr lang="en-US" sz="4000" b="1" dirty="0">
              <a:latin typeface="Arial" pitchFamily="34" charset="0"/>
              <a:cs typeface="Arial" pitchFamily="34" charset="0"/>
            </a:endParaRPr>
          </a:p>
        </p:txBody>
      </p:sp>
      <p:pic>
        <p:nvPicPr>
          <p:cNvPr id="4" name="Picture 3" descr="Logo, company name&#10;&#10;Description automatically generated">
            <a:extLst>
              <a:ext uri="{FF2B5EF4-FFF2-40B4-BE49-F238E27FC236}">
                <a16:creationId xmlns:a16="http://schemas.microsoft.com/office/drawing/2014/main" id="{9C75C381-E103-4200-A6F0-38C6F4CF65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263" y="5787462"/>
            <a:ext cx="605563" cy="809945"/>
          </a:xfrm>
          <a:prstGeom prst="rect">
            <a:avLst/>
          </a:prstGeom>
        </p:spPr>
      </p:pic>
      <p:pic>
        <p:nvPicPr>
          <p:cNvPr id="6" name="Picture 5" descr="A green and white sign&#10;&#10;Description automatically generated with medium confidence">
            <a:extLst>
              <a:ext uri="{FF2B5EF4-FFF2-40B4-BE49-F238E27FC236}">
                <a16:creationId xmlns:a16="http://schemas.microsoft.com/office/drawing/2014/main" id="{84053CC4-E51D-43EB-A757-03A9DF1695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82948" y="111096"/>
            <a:ext cx="1129005" cy="1122767"/>
          </a:xfrm>
          <a:prstGeom prst="rect">
            <a:avLst/>
          </a:prstGeom>
        </p:spPr>
      </p:pic>
    </p:spTree>
    <p:extLst>
      <p:ext uri="{BB962C8B-B14F-4D97-AF65-F5344CB8AC3E}">
        <p14:creationId xmlns:p14="http://schemas.microsoft.com/office/powerpoint/2010/main" val="1160782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1028322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b="1">
                <a:latin typeface="Arial" panose="020B0604020202020204" pitchFamily="34" charset="0"/>
                <a:cs typeface="Arial" panose="020B0604020202020204" pitchFamily="34" charset="0"/>
              </a:rPr>
              <a:t>Functional Skills Training and Support </a:t>
            </a:r>
            <a:endParaRPr lang="en-GB" sz="4000"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pic>
        <p:nvPicPr>
          <p:cNvPr id="3" name="Picture 2" descr="Logo, company name&#10;&#10;Description automatically generated">
            <a:extLst>
              <a:ext uri="{FF2B5EF4-FFF2-40B4-BE49-F238E27FC236}">
                <a16:creationId xmlns:a16="http://schemas.microsoft.com/office/drawing/2014/main" id="{B8039CA6-4C19-B41A-D814-77A460E08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83ED824-3B84-EA27-604D-3E3B6A2E21DC}"/>
              </a:ext>
            </a:extLst>
          </p:cNvPr>
          <p:cNvSpPr txBox="1"/>
          <p:nvPr/>
        </p:nvSpPr>
        <p:spPr>
          <a:xfrm>
            <a:off x="477616" y="1154147"/>
            <a:ext cx="10283220" cy="1477328"/>
          </a:xfrm>
          <a:prstGeom prst="rect">
            <a:avLst/>
          </a:prstGeom>
          <a:noFill/>
        </p:spPr>
        <p:txBody>
          <a:bodyPr wrap="square" rtlCol="0">
            <a:spAutoFit/>
          </a:bodyPr>
          <a:lstStyle/>
          <a:p>
            <a:r>
              <a:rPr lang="en-GB" u="sng" dirty="0"/>
              <a:t>For apprentices who will be undertaking  Functional Skills</a:t>
            </a:r>
          </a:p>
          <a:p>
            <a:pPr marL="1200150" lvl="2" indent="-285750">
              <a:buFont typeface="Wingdings" panose="05000000000000000000" pitchFamily="2" charset="2"/>
              <a:buChar char="§"/>
            </a:pPr>
            <a:r>
              <a:rPr lang="en-GB" dirty="0"/>
              <a:t>Those apprentices who are undertaking functional skills will complete maths and English online diagnostics to highlight both strengths and areas for further support – bespoke learning activities will then be generated for each individual apprentice from our online BKSB platform. </a:t>
            </a:r>
          </a:p>
        </p:txBody>
      </p:sp>
      <p:sp>
        <p:nvSpPr>
          <p:cNvPr id="6" name="TextBox 5">
            <a:extLst>
              <a:ext uri="{FF2B5EF4-FFF2-40B4-BE49-F238E27FC236}">
                <a16:creationId xmlns:a16="http://schemas.microsoft.com/office/drawing/2014/main" id="{289DD930-E3C7-7A9B-2206-D93A28C9A565}"/>
              </a:ext>
            </a:extLst>
          </p:cNvPr>
          <p:cNvSpPr txBox="1"/>
          <p:nvPr/>
        </p:nvSpPr>
        <p:spPr>
          <a:xfrm>
            <a:off x="1362693" y="2432589"/>
            <a:ext cx="9237518" cy="3139321"/>
          </a:xfrm>
          <a:prstGeom prst="rect">
            <a:avLst/>
          </a:prstGeom>
          <a:noFill/>
        </p:spPr>
        <p:txBody>
          <a:bodyPr wrap="square" rtlCol="0">
            <a:spAutoFit/>
          </a:bodyPr>
          <a:lstStyle/>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expected to complete the bespoke online maths and English activities specific to their needs on the online platform (BKSB)</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required to attend a series of group online training sessions in both maths and English with a KEITS functional skills tutor.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One to One support sessions will be provided for those learners who hold an EHCP plan or Educational Statement.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Some apprentices may also find it helpful to complete relevant practice papers.</a:t>
            </a:r>
          </a:p>
        </p:txBody>
      </p:sp>
    </p:spTree>
    <p:extLst>
      <p:ext uri="{BB962C8B-B14F-4D97-AF65-F5344CB8AC3E}">
        <p14:creationId xmlns:p14="http://schemas.microsoft.com/office/powerpoint/2010/main" val="3929063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2EAEB908-F607-101B-F419-DB6C20AF8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A69D4F71-F2E0-D1C8-222B-36885F7A4831}"/>
              </a:ext>
            </a:extLst>
          </p:cNvPr>
          <p:cNvGraphicFramePr>
            <a:graphicFrameLocks noGrp="1"/>
          </p:cNvGraphicFramePr>
          <p:nvPr/>
        </p:nvGraphicFramePr>
        <p:xfrm>
          <a:off x="1508575" y="1690961"/>
          <a:ext cx="8137557" cy="2560320"/>
        </p:xfrm>
        <a:graphic>
          <a:graphicData uri="http://schemas.openxmlformats.org/drawingml/2006/table">
            <a:tbl>
              <a:tblPr firstRow="1" bandRow="1">
                <a:tableStyleId>{5C22544A-7EE6-4342-B048-85BDC9FD1C3A}</a:tableStyleId>
              </a:tblPr>
              <a:tblGrid>
                <a:gridCol w="3892539">
                  <a:extLst>
                    <a:ext uri="{9D8B030D-6E8A-4147-A177-3AD203B41FA5}">
                      <a16:colId xmlns:a16="http://schemas.microsoft.com/office/drawing/2014/main" val="1552509611"/>
                    </a:ext>
                  </a:extLst>
                </a:gridCol>
                <a:gridCol w="214968">
                  <a:extLst>
                    <a:ext uri="{9D8B030D-6E8A-4147-A177-3AD203B41FA5}">
                      <a16:colId xmlns:a16="http://schemas.microsoft.com/office/drawing/2014/main" val="3627596821"/>
                    </a:ext>
                  </a:extLst>
                </a:gridCol>
                <a:gridCol w="4030050">
                  <a:extLst>
                    <a:ext uri="{9D8B030D-6E8A-4147-A177-3AD203B41FA5}">
                      <a16:colId xmlns:a16="http://schemas.microsoft.com/office/drawing/2014/main" val="169450592"/>
                    </a:ext>
                  </a:extLst>
                </a:gridCol>
              </a:tblGrid>
              <a:tr h="370840">
                <a:tc gridSpan="3">
                  <a:txBody>
                    <a:bodyPr/>
                    <a:lstStyle/>
                    <a:p>
                      <a:pPr algn="ctr"/>
                      <a:r>
                        <a:rPr lang="en-GB" sz="3600" dirty="0"/>
                        <a:t>Maths</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txBody>
                  <a:tcPr/>
                </a:tc>
                <a:tc vMerge="1">
                  <a:txBody>
                    <a:bodyPr/>
                    <a:lstStyle/>
                    <a:p>
                      <a:endParaRPr lang="en-GB" dirty="0"/>
                    </a:p>
                  </a:txBody>
                  <a:tcPr>
                    <a:solidFill>
                      <a:schemeClr val="tx1"/>
                    </a:solidFill>
                  </a:tcPr>
                </a:tc>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503416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237F0-813E-ECBD-05D8-5F1446977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6B154-755C-E864-0AFD-A3C124624BA9}"/>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DA6059B6-32E0-0E25-700C-00207BDEF914}"/>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B653B4A9-72E2-B166-2C91-08348E9203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5F518C3D-E41C-1CDE-01CB-25EE54FD1496}"/>
              </a:ext>
            </a:extLst>
          </p:cNvPr>
          <p:cNvGraphicFramePr>
            <a:graphicFrameLocks noGrp="1"/>
          </p:cNvGraphicFramePr>
          <p:nvPr/>
        </p:nvGraphicFramePr>
        <p:xfrm>
          <a:off x="316991" y="1602301"/>
          <a:ext cx="11507865" cy="3931920"/>
        </p:xfrm>
        <a:graphic>
          <a:graphicData uri="http://schemas.openxmlformats.org/drawingml/2006/table">
            <a:tbl>
              <a:tblPr firstRow="1" bandRow="1">
                <a:tableStyleId>{5C22544A-7EE6-4342-B048-85BDC9FD1C3A}</a:tableStyleId>
              </a:tblPr>
              <a:tblGrid>
                <a:gridCol w="5540874">
                  <a:extLst>
                    <a:ext uri="{9D8B030D-6E8A-4147-A177-3AD203B41FA5}">
                      <a16:colId xmlns:a16="http://schemas.microsoft.com/office/drawing/2014/main" val="1552509611"/>
                    </a:ext>
                  </a:extLst>
                </a:gridCol>
                <a:gridCol w="286512">
                  <a:extLst>
                    <a:ext uri="{9D8B030D-6E8A-4147-A177-3AD203B41FA5}">
                      <a16:colId xmlns:a16="http://schemas.microsoft.com/office/drawing/2014/main" val="3627596821"/>
                    </a:ext>
                  </a:extLst>
                </a:gridCol>
                <a:gridCol w="5680479">
                  <a:extLst>
                    <a:ext uri="{9D8B030D-6E8A-4147-A177-3AD203B41FA5}">
                      <a16:colId xmlns:a16="http://schemas.microsoft.com/office/drawing/2014/main" val="169450592"/>
                    </a:ext>
                  </a:extLst>
                </a:gridCol>
              </a:tblGrid>
              <a:tr h="370840">
                <a:tc gridSpan="3">
                  <a:txBody>
                    <a:bodyPr/>
                    <a:lstStyle/>
                    <a:p>
                      <a:pPr algn="ctr"/>
                      <a:r>
                        <a:rPr lang="en-GB" sz="3600" dirty="0"/>
                        <a:t>English</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b="0" dirty="0"/>
                        <a:t>The Level 1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pPr marL="285750" indent="-285750">
                        <a:buFont typeface="Arial" panose="020B0604020202020204" pitchFamily="34" charset="0"/>
                        <a:buChar char="•"/>
                      </a:pPr>
                      <a:endParaRPr lang="en-GB" dirty="0"/>
                    </a:p>
                  </a:txBody>
                  <a:tcPr/>
                </a:tc>
                <a:tc vMerge="1">
                  <a:txBody>
                    <a:bodyPr/>
                    <a:lstStyle/>
                    <a:p>
                      <a:endParaRPr lang="en-GB" dirty="0"/>
                    </a:p>
                  </a:txBody>
                  <a:tcPr>
                    <a:solidFill>
                      <a:schemeClr val="tx1"/>
                    </a:solidFill>
                  </a:tcPr>
                </a:tc>
                <a:tc>
                  <a:txBody>
                    <a:bodyPr/>
                    <a:lstStyle/>
                    <a:p>
                      <a:r>
                        <a:rPr lang="en-GB" b="0" dirty="0"/>
                        <a:t>The Level 2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146560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C66B58-40A7-EDC2-5A24-79571875AE1B}"/>
              </a:ext>
            </a:extLst>
          </p:cNvPr>
          <p:cNvSpPr txBox="1"/>
          <p:nvPr/>
        </p:nvSpPr>
        <p:spPr>
          <a:xfrm>
            <a:off x="537328" y="443061"/>
            <a:ext cx="10850251" cy="5078313"/>
          </a:xfrm>
          <a:prstGeom prst="rect">
            <a:avLst/>
          </a:prstGeom>
          <a:noFill/>
        </p:spPr>
        <p:txBody>
          <a:bodyPr wrap="square">
            <a:spAutoFit/>
          </a:bodyPr>
          <a:lstStyle/>
          <a:p>
            <a:pPr marL="0" indent="0">
              <a:buNone/>
            </a:pPr>
            <a:r>
              <a:rPr lang="en-US" sz="1800" i="0" dirty="0">
                <a:solidFill>
                  <a:srgbClr val="202124"/>
                </a:solidFill>
                <a:effectLst/>
                <a:latin typeface="Arial" panose="020B0604020202020204" pitchFamily="34" charset="0"/>
                <a:cs typeface="Arial" panose="020B0604020202020204" pitchFamily="34" charset="0"/>
              </a:rPr>
              <a:t> </a:t>
            </a:r>
            <a:r>
              <a:rPr lang="en-US" sz="1800" b="1" i="0" dirty="0">
                <a:solidFill>
                  <a:srgbClr val="202124"/>
                </a:solidFill>
                <a:effectLst/>
                <a:latin typeface="Arial" panose="020B0604020202020204" pitchFamily="34" charset="0"/>
                <a:cs typeface="Arial" panose="020B0604020202020204" pitchFamily="34" charset="0"/>
              </a:rPr>
              <a:t>OFF JOB Training </a:t>
            </a:r>
            <a:r>
              <a:rPr lang="en-US" b="1" dirty="0">
                <a:solidFill>
                  <a:srgbClr val="202124"/>
                </a:solidFill>
                <a:latin typeface="Arial" panose="020B0604020202020204" pitchFamily="34" charset="0"/>
                <a:cs typeface="Arial" panose="020B0604020202020204" pitchFamily="34" charset="0"/>
              </a:rPr>
              <a:t>Record</a:t>
            </a:r>
            <a:endParaRPr lang="en-US" sz="1800" b="1" i="0" dirty="0">
              <a:solidFill>
                <a:srgbClr val="202124"/>
              </a:solidFill>
              <a:effectLst/>
              <a:latin typeface="Arial" panose="020B0604020202020204" pitchFamily="34" charset="0"/>
              <a:cs typeface="Arial" panose="020B0604020202020204" pitchFamily="34" charset="0"/>
            </a:endParaRPr>
          </a:p>
          <a:p>
            <a:pPr marL="0" indent="0">
              <a:buNone/>
            </a:pPr>
            <a:endParaRPr lang="en-US" b="1" dirty="0">
              <a:solidFill>
                <a:srgbClr val="202124"/>
              </a:solidFill>
              <a:latin typeface="Arial" panose="020B0604020202020204" pitchFamily="34" charset="0"/>
              <a:cs typeface="Arial" panose="020B0604020202020204" pitchFamily="34" charset="0"/>
            </a:endParaRPr>
          </a:p>
          <a:p>
            <a:pPr marL="0" indent="0">
              <a:buNone/>
            </a:pPr>
            <a:r>
              <a:rPr lang="en-US" sz="1800" i="0" dirty="0">
                <a:solidFill>
                  <a:srgbClr val="202124"/>
                </a:solidFill>
                <a:effectLst/>
                <a:latin typeface="Arial" panose="020B0604020202020204" pitchFamily="34" charset="0"/>
                <a:cs typeface="Arial" panose="020B0604020202020204" pitchFamily="34" charset="0"/>
              </a:rPr>
              <a:t>This course is government funded and it is a condition of the funding that apprentices are in active learning from the point of sign up. </a:t>
            </a:r>
          </a:p>
          <a:p>
            <a:pPr marL="0" indent="0">
              <a:buNone/>
            </a:pPr>
            <a:endParaRPr lang="en-US" dirty="0">
              <a:solidFill>
                <a:srgbClr val="202124"/>
              </a:solidFill>
              <a:latin typeface="Arial" panose="020B0604020202020204" pitchFamily="34" charset="0"/>
              <a:cs typeface="Arial" panose="020B0604020202020204" pitchFamily="34" charset="0"/>
            </a:endParaRPr>
          </a:p>
          <a:p>
            <a:pPr marL="0" indent="0">
              <a:buNone/>
            </a:pPr>
            <a:r>
              <a:rPr lang="en-US" sz="1800" i="0" dirty="0">
                <a:solidFill>
                  <a:srgbClr val="202124"/>
                </a:solidFill>
                <a:effectLst/>
                <a:latin typeface="Arial" panose="020B0604020202020204" pitchFamily="34" charset="0"/>
                <a:cs typeface="Arial" panose="020B0604020202020204" pitchFamily="34" charset="0"/>
              </a:rPr>
              <a:t>Off-the-job training </a:t>
            </a:r>
            <a:r>
              <a:rPr lang="en-US" sz="1800" b="0" i="0" dirty="0">
                <a:solidFill>
                  <a:srgbClr val="202124"/>
                </a:solidFill>
                <a:effectLst/>
                <a:latin typeface="Arial" panose="020B0604020202020204" pitchFamily="34" charset="0"/>
                <a:cs typeface="Arial" panose="020B0604020202020204" pitchFamily="34" charset="0"/>
              </a:rPr>
              <a:t>is </a:t>
            </a:r>
            <a:r>
              <a:rPr lang="en-US" sz="1800" i="0" dirty="0">
                <a:solidFill>
                  <a:srgbClr val="202124"/>
                </a:solidFill>
                <a:effectLst/>
                <a:latin typeface="Arial" panose="020B0604020202020204" pitchFamily="34" charset="0"/>
                <a:cs typeface="Arial" panose="020B0604020202020204" pitchFamily="34" charset="0"/>
              </a:rPr>
              <a:t>defined </a:t>
            </a:r>
            <a:r>
              <a:rPr lang="en-US" sz="1800" b="0" i="0" dirty="0">
                <a:solidFill>
                  <a:srgbClr val="202124"/>
                </a:solidFill>
                <a:effectLst/>
                <a:latin typeface="Arial" panose="020B0604020202020204" pitchFamily="34" charset="0"/>
                <a:cs typeface="Arial" panose="020B0604020202020204" pitchFamily="34" charset="0"/>
              </a:rPr>
              <a:t>as active learning which is directly relevant to the course, undertaken </a:t>
            </a:r>
            <a:r>
              <a:rPr lang="en-US" sz="1800" i="0" dirty="0">
                <a:solidFill>
                  <a:srgbClr val="202124"/>
                </a:solidFill>
                <a:effectLst/>
                <a:latin typeface="Arial" panose="020B0604020202020204" pitchFamily="34" charset="0"/>
                <a:cs typeface="Arial" panose="020B0604020202020204" pitchFamily="34" charset="0"/>
              </a:rPr>
              <a:t>outside</a:t>
            </a:r>
            <a:r>
              <a:rPr lang="en-US" sz="1800" b="1" i="0" dirty="0">
                <a:solidFill>
                  <a:srgbClr val="202124"/>
                </a:solidFill>
                <a:effectLst/>
                <a:latin typeface="Arial" panose="020B0604020202020204" pitchFamily="34" charset="0"/>
                <a:cs typeface="Arial" panose="020B0604020202020204" pitchFamily="34" charset="0"/>
              </a:rPr>
              <a:t> </a:t>
            </a:r>
            <a:r>
              <a:rPr lang="en-US" sz="1800" i="0" dirty="0">
                <a:solidFill>
                  <a:srgbClr val="202124"/>
                </a:solidFill>
                <a:effectLst/>
                <a:latin typeface="Arial" panose="020B0604020202020204" pitchFamily="34" charset="0"/>
                <a:cs typeface="Arial" panose="020B0604020202020204" pitchFamily="34" charset="0"/>
              </a:rPr>
              <a:t>of </a:t>
            </a:r>
            <a:r>
              <a:rPr lang="en-US" sz="1800" b="0" i="0" dirty="0">
                <a:solidFill>
                  <a:srgbClr val="202124"/>
                </a:solidFill>
                <a:effectLst/>
                <a:latin typeface="Arial" panose="020B0604020202020204" pitchFamily="34" charset="0"/>
                <a:cs typeface="Arial" panose="020B0604020202020204" pitchFamily="34" charset="0"/>
              </a:rPr>
              <a:t>day-to-day work duties (but within normal contracted hours) and leads towards the achievement of the apprenticeship </a:t>
            </a:r>
          </a:p>
          <a:p>
            <a:pPr marL="0" indent="0">
              <a:buNone/>
            </a:pPr>
            <a:endParaRPr lang="en-US" dirty="0">
              <a:solidFill>
                <a:srgbClr val="202124"/>
              </a:solidFill>
              <a:latin typeface="Arial" panose="020B0604020202020204" pitchFamily="34" charset="0"/>
              <a:cs typeface="Arial" panose="020B0604020202020204" pitchFamily="34" charset="0"/>
            </a:endParaRPr>
          </a:p>
          <a:p>
            <a:pPr marL="0" indent="0">
              <a:buNone/>
            </a:pPr>
            <a:r>
              <a:rPr lang="en-US" sz="1800" i="0" dirty="0">
                <a:solidFill>
                  <a:srgbClr val="202124"/>
                </a:solidFill>
                <a:effectLst/>
                <a:latin typeface="Arial" panose="020B0604020202020204" pitchFamily="34" charset="0"/>
                <a:cs typeface="Arial" panose="020B0604020202020204" pitchFamily="34" charset="0"/>
              </a:rPr>
              <a:t>The </a:t>
            </a:r>
            <a:r>
              <a:rPr lang="en-US" dirty="0">
                <a:solidFill>
                  <a:srgbClr val="202124"/>
                </a:solidFill>
                <a:latin typeface="Arial" panose="020B0604020202020204" pitchFamily="34" charset="0"/>
                <a:cs typeface="Arial" panose="020B0604020202020204" pitchFamily="34" charset="0"/>
              </a:rPr>
              <a:t>apprentice </a:t>
            </a:r>
            <a:r>
              <a:rPr lang="en-US" sz="1800" i="0" dirty="0">
                <a:solidFill>
                  <a:srgbClr val="202124"/>
                </a:solidFill>
                <a:effectLst/>
                <a:latin typeface="Arial" panose="020B0604020202020204" pitchFamily="34" charset="0"/>
                <a:cs typeface="Arial" panose="020B0604020202020204" pitchFamily="34" charset="0"/>
              </a:rPr>
              <a:t>must keep an up-to-date record on their e-portfolio (Smart Assessor) of all </a:t>
            </a:r>
            <a:r>
              <a:rPr lang="en-US" dirty="0">
                <a:solidFill>
                  <a:srgbClr val="202124"/>
                </a:solidFill>
                <a:latin typeface="Arial" panose="020B0604020202020204" pitchFamily="34" charset="0"/>
                <a:cs typeface="Arial" panose="020B0604020202020204" pitchFamily="34" charset="0"/>
              </a:rPr>
              <a:t>the training/learning they receive, on a weekly basis. All apprentices must receive a minimum/equivalent </a:t>
            </a:r>
            <a:r>
              <a:rPr lang="en-GB" dirty="0">
                <a:latin typeface="Arial" panose="020B0604020202020204" pitchFamily="34" charset="0"/>
                <a:cs typeface="Arial" panose="020B0604020202020204" pitchFamily="34" charset="0"/>
              </a:rPr>
              <a:t>of 6 working hours per week throughout the programme.</a:t>
            </a:r>
          </a:p>
          <a:p>
            <a:pPr marL="0" indent="0">
              <a:buNone/>
            </a:pPr>
            <a:endParaRPr lang="en-GB" dirty="0">
              <a:solidFill>
                <a:srgbClr val="202124"/>
              </a:solidFill>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This record is evidence that the apprentice has been engaged in active learning, failure to complete this record may lead to the funding being withheld and the apprenticeship may be suspended.</a:t>
            </a:r>
            <a:endParaRPr lang="en-US" dirty="0">
              <a:latin typeface="Arial" panose="020B0604020202020204" pitchFamily="34" charset="0"/>
              <a:cs typeface="Arial" panose="020B0604020202020204" pitchFamily="34" charset="0"/>
            </a:endParaRPr>
          </a:p>
          <a:p>
            <a:pPr marL="0" indent="0">
              <a:buNone/>
            </a:pPr>
            <a:endParaRPr lang="en-US" sz="1800" b="1" i="0" dirty="0">
              <a:solidFill>
                <a:srgbClr val="202124"/>
              </a:solidFill>
              <a:effectLst/>
              <a:latin typeface="Arial" panose="020B0604020202020204" pitchFamily="34" charset="0"/>
              <a:cs typeface="Arial" panose="020B0604020202020204" pitchFamily="34" charset="0"/>
            </a:endParaRPr>
          </a:p>
          <a:p>
            <a:pPr marL="0" indent="0">
              <a:buNone/>
            </a:pPr>
            <a:r>
              <a:rPr lang="en-US" sz="1800" b="0" i="0" dirty="0">
                <a:solidFill>
                  <a:srgbClr val="202124"/>
                </a:solidFill>
                <a:effectLst/>
                <a:latin typeface="Arial" panose="020B0604020202020204" pitchFamily="34" charset="0"/>
                <a:cs typeface="Arial" panose="020B0604020202020204" pitchFamily="34" charset="0"/>
              </a:rPr>
              <a:t>. </a:t>
            </a:r>
          </a:p>
          <a:p>
            <a:pPr marL="0" indent="0">
              <a:buNone/>
            </a:pPr>
            <a:endParaRPr lang="en-US" dirty="0">
              <a:solidFill>
                <a:srgbClr val="202124"/>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7A74525-D897-D014-1751-FABB05B15C0B}"/>
              </a:ext>
            </a:extLst>
          </p:cNvPr>
          <p:cNvSpPr txBox="1"/>
          <p:nvPr/>
        </p:nvSpPr>
        <p:spPr>
          <a:xfrm>
            <a:off x="537328" y="4807668"/>
            <a:ext cx="10539166" cy="646331"/>
          </a:xfrm>
          <a:prstGeom prst="rect">
            <a:avLst/>
          </a:prstGeom>
          <a:noFill/>
        </p:spPr>
        <p:txBody>
          <a:bodyPr wrap="square">
            <a:spAutoFit/>
          </a:bodyPr>
          <a:lstStyle/>
          <a:p>
            <a:pPr marL="0" indent="0">
              <a:buNone/>
            </a:pPr>
            <a:r>
              <a:rPr lang="en-GB" sz="1800" dirty="0">
                <a:latin typeface="Arial" panose="020B0604020202020204" pitchFamily="34" charset="0"/>
                <a:cs typeface="Arial" panose="020B0604020202020204" pitchFamily="34" charset="0"/>
              </a:rPr>
              <a:t>Please note: There has to be a minimum number of hours of OJT completed before the apprentice can enter Gateway and progress to their End Point Assessment. </a:t>
            </a:r>
          </a:p>
        </p:txBody>
      </p:sp>
    </p:spTree>
    <p:extLst>
      <p:ext uri="{BB962C8B-B14F-4D97-AF65-F5344CB8AC3E}">
        <p14:creationId xmlns:p14="http://schemas.microsoft.com/office/powerpoint/2010/main" val="4003477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a:latin typeface="Arial" panose="020B0604020202020204" pitchFamily="34" charset="0"/>
                <a:cs typeface="Arial" panose="020B0604020202020204" pitchFamily="34" charset="0"/>
              </a:rPr>
              <a:t>Additional Curriculum Topics</a:t>
            </a:r>
          </a:p>
        </p:txBody>
      </p:sp>
      <p:sp>
        <p:nvSpPr>
          <p:cNvPr id="4" name="Content Placeholder 2">
            <a:extLst>
              <a:ext uri="{FF2B5EF4-FFF2-40B4-BE49-F238E27FC236}">
                <a16:creationId xmlns:a16="http://schemas.microsoft.com/office/drawing/2014/main" id="{404D29C8-CEE3-411C-BA75-0CF2D4497E61}"/>
              </a:ext>
            </a:extLst>
          </p:cNvPr>
          <p:cNvSpPr txBox="1">
            <a:spLocks/>
          </p:cNvSpPr>
          <p:nvPr/>
        </p:nvSpPr>
        <p:spPr>
          <a:xfrm>
            <a:off x="316990" y="1253331"/>
            <a:ext cx="1064012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a:latin typeface="Arial" panose="020B0604020202020204" pitchFamily="34" charset="0"/>
                <a:cs typeface="Arial" panose="020B0604020202020204" pitchFamily="34" charset="0"/>
              </a:rPr>
              <a:t>Throughout their </a:t>
            </a:r>
            <a:r>
              <a:rPr lang="en-US" sz="1800" dirty="0" err="1">
                <a:latin typeface="Arial" panose="020B0604020202020204" pitchFamily="34" charset="0"/>
                <a:cs typeface="Arial" panose="020B0604020202020204" pitchFamily="34" charset="0"/>
              </a:rPr>
              <a:t>programme</a:t>
            </a:r>
            <a:r>
              <a:rPr lang="en-US" sz="1800" dirty="0">
                <a:latin typeface="Arial" panose="020B0604020202020204" pitchFamily="34" charset="0"/>
                <a:cs typeface="Arial" panose="020B0604020202020204" pitchFamily="34" charset="0"/>
              </a:rPr>
              <a:t>, the apprentice will also receive training and assessment on the additional topics below:</a:t>
            </a:r>
          </a:p>
          <a:p>
            <a:pPr marL="0" indent="0">
              <a:buFont typeface="Arial" panose="020B0604020202020204" pitchFamily="34" charset="0"/>
              <a:buNone/>
            </a:pPr>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Safeguarding</a:t>
            </a:r>
          </a:p>
          <a:p>
            <a:r>
              <a:rPr lang="en-US" sz="1800" dirty="0">
                <a:latin typeface="Arial" panose="020B0604020202020204" pitchFamily="34" charset="0"/>
                <a:cs typeface="Arial" panose="020B0604020202020204" pitchFamily="34" charset="0"/>
              </a:rPr>
              <a:t>PREVENT</a:t>
            </a:r>
          </a:p>
          <a:p>
            <a:r>
              <a:rPr lang="en-US" sz="1800" dirty="0">
                <a:latin typeface="Arial" panose="020B0604020202020204" pitchFamily="34" charset="0"/>
                <a:cs typeface="Arial" panose="020B0604020202020204" pitchFamily="34" charset="0"/>
              </a:rPr>
              <a:t>British Values</a:t>
            </a:r>
          </a:p>
          <a:p>
            <a:r>
              <a:rPr lang="en-US" sz="1800" dirty="0">
                <a:latin typeface="Arial" panose="020B0604020202020204" pitchFamily="34" charset="0"/>
                <a:cs typeface="Arial" panose="020B0604020202020204" pitchFamily="34" charset="0"/>
              </a:rPr>
              <a:t>E-Safety</a:t>
            </a:r>
          </a:p>
          <a:p>
            <a:r>
              <a:rPr lang="en-US" sz="1800" dirty="0">
                <a:latin typeface="Arial" panose="020B0604020202020204" pitchFamily="34" charset="0"/>
                <a:cs typeface="Arial" panose="020B0604020202020204" pitchFamily="34" charset="0"/>
              </a:rPr>
              <a:t>Equality &amp; Diversity &amp; Inclusion</a:t>
            </a:r>
          </a:p>
          <a:p>
            <a:r>
              <a:rPr lang="en-US" sz="1800" dirty="0">
                <a:latin typeface="Arial" panose="020B0604020202020204" pitchFamily="34" charset="0"/>
                <a:cs typeface="Arial" panose="020B0604020202020204" pitchFamily="34" charset="0"/>
              </a:rPr>
              <a:t>Well-being</a:t>
            </a:r>
          </a:p>
          <a:p>
            <a:r>
              <a:rPr lang="en-US" sz="1800" dirty="0">
                <a:latin typeface="Arial" panose="020B0604020202020204" pitchFamily="34" charset="0"/>
                <a:cs typeface="Arial" panose="020B0604020202020204" pitchFamily="34" charset="0"/>
              </a:rPr>
              <a:t>Study Skills</a:t>
            </a:r>
          </a:p>
          <a:p>
            <a:r>
              <a:rPr lang="en-US" sz="1800" dirty="0">
                <a:latin typeface="Arial" panose="020B0604020202020204" pitchFamily="34" charset="0"/>
                <a:cs typeface="Arial" panose="020B0604020202020204" pitchFamily="34" charset="0"/>
              </a:rPr>
              <a:t>Understanding  industry and careers Information, Advice &amp; Guidance.</a:t>
            </a:r>
          </a:p>
          <a:p>
            <a:endParaRPr lang="en-GB" sz="1500" dirty="0"/>
          </a:p>
        </p:txBody>
      </p:sp>
      <p:pic>
        <p:nvPicPr>
          <p:cNvPr id="5" name="Graphic 4" descr="Laptop with phone and calculator">
            <a:extLst>
              <a:ext uri="{FF2B5EF4-FFF2-40B4-BE49-F238E27FC236}">
                <a16:creationId xmlns:a16="http://schemas.microsoft.com/office/drawing/2014/main" id="{C0E83B89-F9D5-4F92-9AFC-35C3696FBD6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695968" y="1042293"/>
            <a:ext cx="4562376" cy="4562376"/>
          </a:xfrm>
          <a:prstGeom prst="rect">
            <a:avLst/>
          </a:prstGeom>
        </p:spPr>
      </p:pic>
      <p:pic>
        <p:nvPicPr>
          <p:cNvPr id="7" name="Picture 6" descr="A green and white sign&#10;&#10;Description automatically generated with medium confidence">
            <a:extLst>
              <a:ext uri="{FF2B5EF4-FFF2-40B4-BE49-F238E27FC236}">
                <a16:creationId xmlns:a16="http://schemas.microsoft.com/office/drawing/2014/main" id="{996514DB-89CC-4010-9C2E-E6AAA29E01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2948" y="111096"/>
            <a:ext cx="1129005" cy="1122767"/>
          </a:xfrm>
          <a:prstGeom prst="rect">
            <a:avLst/>
          </a:prstGeom>
        </p:spPr>
      </p:pic>
    </p:spTree>
    <p:extLst>
      <p:ext uri="{BB962C8B-B14F-4D97-AF65-F5344CB8AC3E}">
        <p14:creationId xmlns:p14="http://schemas.microsoft.com/office/powerpoint/2010/main" val="2333404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a:latin typeface="Arial" panose="020B0604020202020204" pitchFamily="34" charset="0"/>
                <a:cs typeface="Arial" panose="020B0604020202020204" pitchFamily="34" charset="0"/>
              </a:rPr>
              <a:t>Smart Assessor </a:t>
            </a:r>
            <a:endParaRPr lang="en-GB" sz="4000" b="1">
              <a:solidFill>
                <a:srgbClr val="FF0000"/>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9CF80F1E-92ED-4AD0-80EB-3A4BBA6438D6}"/>
              </a:ext>
            </a:extLst>
          </p:cNvPr>
          <p:cNvSpPr txBox="1">
            <a:spLocks/>
          </p:cNvSpPr>
          <p:nvPr/>
        </p:nvSpPr>
        <p:spPr>
          <a:xfrm>
            <a:off x="386499" y="996222"/>
            <a:ext cx="10842778" cy="517375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600" b="1" dirty="0">
                <a:latin typeface="Arial" panose="020B0604020202020204" pitchFamily="34" charset="0"/>
                <a:cs typeface="Arial" pitchFamily="34" charset="0"/>
              </a:rPr>
              <a:t>What is it?</a:t>
            </a:r>
          </a:p>
          <a:p>
            <a:pPr lvl="1">
              <a:lnSpc>
                <a:spcPct val="100000"/>
              </a:lnSpc>
            </a:pPr>
            <a:r>
              <a:rPr lang="en-GB" sz="1600" dirty="0">
                <a:latin typeface="Arial" panose="020B0604020202020204" pitchFamily="34" charset="0"/>
                <a:cs typeface="Arial" pitchFamily="34" charset="0"/>
              </a:rPr>
              <a:t>Smart Assessor is a virtual platform used by KEITS to support and record training, gather evidence, collate assignments, assess work produced by the apprentice and for the TC to provide them with feedback.  It is also the e-portfolio utilised for storing work towards the End Point Assessment and allows KEITS to monitor their progress in real time.</a:t>
            </a:r>
          </a:p>
          <a:p>
            <a:pPr marL="0" indent="0">
              <a:lnSpc>
                <a:spcPct val="100000"/>
              </a:lnSpc>
              <a:buFont typeface="Arial" panose="020B0604020202020204" pitchFamily="34" charset="0"/>
              <a:buNone/>
            </a:pPr>
            <a:r>
              <a:rPr lang="en-GB" sz="1600" b="1" dirty="0">
                <a:latin typeface="Arial" panose="020B0604020202020204" pitchFamily="34" charset="0"/>
                <a:cs typeface="Arial" pitchFamily="34" charset="0"/>
              </a:rPr>
              <a:t>What does this mean for the apprentice?</a:t>
            </a:r>
          </a:p>
          <a:p>
            <a:pPr lvl="1">
              <a:lnSpc>
                <a:spcPct val="100000"/>
              </a:lnSpc>
            </a:pPr>
            <a:r>
              <a:rPr lang="en-GB" sz="1600" dirty="0">
                <a:latin typeface="Arial" pitchFamily="34" charset="0"/>
                <a:cs typeface="Arial" pitchFamily="34" charset="0"/>
                <a:sym typeface="Wingdings" panose="05000000000000000000" pitchFamily="2" charset="2"/>
              </a:rPr>
              <a:t>SA is a convenient method of communication between the employer, the apprentice and the TC. They have access to bespoke training resources and learning activities and the ability to</a:t>
            </a:r>
            <a:r>
              <a:rPr lang="en-GB" sz="1600" dirty="0">
                <a:latin typeface="Arial" panose="020B0604020202020204" pitchFamily="34" charset="0"/>
                <a:cs typeface="Arial" pitchFamily="34" charset="0"/>
              </a:rPr>
              <a:t> upload evidence/coursework directly to their account</a:t>
            </a:r>
            <a:r>
              <a:rPr lang="en-GB" sz="1600" dirty="0">
                <a:latin typeface="Arial" pitchFamily="34" charset="0"/>
                <a:cs typeface="Arial" pitchFamily="34" charset="0"/>
                <a:sym typeface="Wingdings" panose="05000000000000000000" pitchFamily="2" charset="2"/>
              </a:rPr>
              <a:t>. SA allows access to Maths, English, digital skills and wider curriculum materials. </a:t>
            </a:r>
          </a:p>
          <a:p>
            <a:pPr marL="0" indent="0">
              <a:lnSpc>
                <a:spcPct val="100000"/>
              </a:lnSpc>
              <a:buFont typeface="Arial" panose="020B0604020202020204" pitchFamily="34" charset="0"/>
              <a:buNone/>
            </a:pPr>
            <a:r>
              <a:rPr lang="en-GB" sz="1600" b="1" dirty="0">
                <a:latin typeface="Arial" panose="020B0604020202020204" pitchFamily="34" charset="0"/>
                <a:cs typeface="Arial" pitchFamily="34" charset="0"/>
                <a:sym typeface="Wingdings" panose="05000000000000000000" pitchFamily="2" charset="2"/>
              </a:rPr>
              <a:t>What this means for the employer?</a:t>
            </a:r>
          </a:p>
          <a:p>
            <a:pPr lvl="1">
              <a:lnSpc>
                <a:spcPct val="100000"/>
              </a:lnSpc>
            </a:pPr>
            <a:r>
              <a:rPr lang="en-GB" sz="1600" dirty="0">
                <a:latin typeface="Arial" panose="020B0604020202020204" pitchFamily="34" charset="0"/>
                <a:cs typeface="Arial" pitchFamily="34" charset="0"/>
                <a:sym typeface="Wingdings" panose="05000000000000000000" pitchFamily="2" charset="2"/>
              </a:rPr>
              <a:t>Employers can monitor their apprentice’s programme through access to Smart Assessor. You will be sent a log-in at the start of your apprentices programme. </a:t>
            </a:r>
          </a:p>
          <a:p>
            <a:pPr marL="0" indent="0">
              <a:lnSpc>
                <a:spcPct val="100000"/>
              </a:lnSpc>
              <a:buFont typeface="Arial" panose="020B0604020202020204" pitchFamily="34" charset="0"/>
              <a:buNone/>
            </a:pPr>
            <a:r>
              <a:rPr lang="en-GB" sz="1600" b="1" dirty="0">
                <a:latin typeface="Arial" panose="020B0604020202020204" pitchFamily="34" charset="0"/>
                <a:cs typeface="Arial" pitchFamily="34" charset="0"/>
                <a:sym typeface="Wingdings" panose="05000000000000000000" pitchFamily="2" charset="2"/>
              </a:rPr>
              <a:t>Benefits</a:t>
            </a:r>
          </a:p>
          <a:p>
            <a:pPr lvl="1">
              <a:lnSpc>
                <a:spcPct val="100000"/>
              </a:lnSpc>
            </a:pPr>
            <a:r>
              <a:rPr lang="en-GB" sz="1600" dirty="0">
                <a:latin typeface="Arial" pitchFamily="34" charset="0"/>
                <a:cs typeface="Arial" pitchFamily="34" charset="0"/>
                <a:sym typeface="Wingdings" panose="05000000000000000000" pitchFamily="2" charset="2"/>
              </a:rPr>
              <a:t>All encompassing platform – one secure location for everything</a:t>
            </a:r>
          </a:p>
          <a:p>
            <a:pPr lvl="1">
              <a:lnSpc>
                <a:spcPct val="100000"/>
              </a:lnSpc>
            </a:pPr>
            <a:r>
              <a:rPr lang="en-GB" sz="1600" dirty="0">
                <a:latin typeface="Arial" pitchFamily="34" charset="0"/>
                <a:cs typeface="Arial" pitchFamily="34" charset="0"/>
                <a:sym typeface="Wingdings" panose="05000000000000000000" pitchFamily="2" charset="2"/>
              </a:rPr>
              <a:t>It improves our carbon footprint</a:t>
            </a:r>
          </a:p>
        </p:txBody>
      </p:sp>
      <p:pic>
        <p:nvPicPr>
          <p:cNvPr id="5" name="Graphic 4" descr="Computer with solid fill">
            <a:extLst>
              <a:ext uri="{FF2B5EF4-FFF2-40B4-BE49-F238E27FC236}">
                <a16:creationId xmlns:a16="http://schemas.microsoft.com/office/drawing/2014/main" id="{C43304AE-B170-4602-90B1-EA04BC91D70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125147" y="4248429"/>
            <a:ext cx="2864098" cy="2807537"/>
          </a:xfrm>
          <a:prstGeom prst="rect">
            <a:avLst/>
          </a:prstGeom>
        </p:spPr>
      </p:pic>
      <p:pic>
        <p:nvPicPr>
          <p:cNvPr id="9" name="Picture 8" descr="Text&#10;&#10;Description automatically generated">
            <a:extLst>
              <a:ext uri="{FF2B5EF4-FFF2-40B4-BE49-F238E27FC236}">
                <a16:creationId xmlns:a16="http://schemas.microsoft.com/office/drawing/2014/main" id="{E7507A6C-9321-4D71-AB4A-512D44F9B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5108" y="127434"/>
            <a:ext cx="2250747" cy="868788"/>
          </a:xfrm>
          <a:prstGeom prst="rect">
            <a:avLst/>
          </a:prstGeom>
        </p:spPr>
      </p:pic>
      <p:pic>
        <p:nvPicPr>
          <p:cNvPr id="8" name="Picture 7" descr="A green and white sign&#10;&#10;Description automatically generated with medium confidence">
            <a:extLst>
              <a:ext uri="{FF2B5EF4-FFF2-40B4-BE49-F238E27FC236}">
                <a16:creationId xmlns:a16="http://schemas.microsoft.com/office/drawing/2014/main" id="{C0322C63-6F9B-4F32-8AA2-0B34B16899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2948" y="111096"/>
            <a:ext cx="1129005" cy="1122767"/>
          </a:xfrm>
          <a:prstGeom prst="rect">
            <a:avLst/>
          </a:prstGeom>
        </p:spPr>
      </p:pic>
    </p:spTree>
    <p:extLst>
      <p:ext uri="{BB962C8B-B14F-4D97-AF65-F5344CB8AC3E}">
        <p14:creationId xmlns:p14="http://schemas.microsoft.com/office/powerpoint/2010/main" val="4087354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latin typeface="Arial" panose="020B0604020202020204" pitchFamily="34" charset="0"/>
                <a:cs typeface="Arial" panose="020B0604020202020204" pitchFamily="34" charset="0"/>
              </a:rPr>
              <a:t>How will KEITS support the apprentice?</a:t>
            </a:r>
            <a:endParaRPr lang="en-GB" sz="2800" b="1" dirty="0">
              <a:solidFill>
                <a:srgbClr val="FF0000"/>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32452DD6-703D-4466-99DB-11842243640F}"/>
              </a:ext>
            </a:extLst>
          </p:cNvPr>
          <p:cNvSpPr txBox="1">
            <a:spLocks/>
          </p:cNvSpPr>
          <p:nvPr/>
        </p:nvSpPr>
        <p:spPr>
          <a:xfrm>
            <a:off x="316990" y="1424181"/>
            <a:ext cx="10515600" cy="522854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Aft>
                <a:spcPts val="600"/>
              </a:spcAft>
            </a:pPr>
            <a:r>
              <a:rPr lang="en-US" sz="2400" dirty="0">
                <a:latin typeface="Arial" panose="020B0604020202020204" pitchFamily="34" charset="0"/>
                <a:cs typeface="Arial" pitchFamily="34" charset="0"/>
                <a:sym typeface="Wingdings" panose="05000000000000000000" pitchFamily="2" charset="2"/>
              </a:rPr>
              <a:t>Provide a Training Consultant to support the apprentice throughout the </a:t>
            </a:r>
            <a:r>
              <a:rPr lang="en-US" sz="2400" dirty="0" err="1">
                <a:latin typeface="Arial" panose="020B0604020202020204" pitchFamily="34" charset="0"/>
                <a:cs typeface="Arial" pitchFamily="34" charset="0"/>
                <a:sym typeface="Wingdings" panose="05000000000000000000" pitchFamily="2" charset="2"/>
              </a:rPr>
              <a:t>programme</a:t>
            </a:r>
            <a:r>
              <a:rPr lang="en-US" sz="2400" dirty="0">
                <a:latin typeface="Arial" panose="020B0604020202020204" pitchFamily="34" charset="0"/>
                <a:cs typeface="Arial" pitchFamily="34" charset="0"/>
                <a:sym typeface="Wingdings" panose="05000000000000000000" pitchFamily="2" charset="2"/>
              </a:rPr>
              <a:t>.  </a:t>
            </a:r>
          </a:p>
          <a:p>
            <a:pPr>
              <a:lnSpc>
                <a:spcPct val="120000"/>
              </a:lnSpc>
              <a:spcAft>
                <a:spcPts val="600"/>
              </a:spcAft>
            </a:pPr>
            <a:r>
              <a:rPr lang="en-US" sz="2400" dirty="0">
                <a:latin typeface="Arial" panose="020B0604020202020204" pitchFamily="34" charset="0"/>
                <a:cs typeface="Arial" pitchFamily="34" charset="0"/>
                <a:sym typeface="Wingdings" panose="05000000000000000000" pitchFamily="2" charset="2"/>
              </a:rPr>
              <a:t>Regular newsletters to keep apprentices and employers informed of relevant  developments, legislative updates and topical equality &amp; diversity matters.</a:t>
            </a:r>
          </a:p>
          <a:p>
            <a:pPr>
              <a:lnSpc>
                <a:spcPct val="120000"/>
              </a:lnSpc>
              <a:spcAft>
                <a:spcPts val="600"/>
              </a:spcAft>
            </a:pPr>
            <a:r>
              <a:rPr lang="en-US" sz="2400" dirty="0">
                <a:latin typeface="Arial" panose="020B0604020202020204" pitchFamily="34" charset="0"/>
                <a:cs typeface="Arial" pitchFamily="34" charset="0"/>
                <a:sym typeface="Wingdings" panose="05000000000000000000" pitchFamily="2" charset="2"/>
              </a:rPr>
              <a:t>Apprentices have free access to Health Assured services which offers confidential support and advice on a range of topics such as, mental health, finances and bereavement.</a:t>
            </a:r>
          </a:p>
          <a:p>
            <a:pPr marL="0" indent="0">
              <a:lnSpc>
                <a:spcPct val="120000"/>
              </a:lnSpc>
              <a:spcAft>
                <a:spcPts val="600"/>
              </a:spcAft>
              <a:buFont typeface="Arial" panose="020B0604020202020204" pitchFamily="34" charset="0"/>
              <a:buNone/>
            </a:pPr>
            <a:endParaRPr lang="en-US" dirty="0">
              <a:latin typeface="Arial" panose="020B0604020202020204" pitchFamily="34" charset="0"/>
              <a:cs typeface="Arial" pitchFamily="34" charset="0"/>
              <a:sym typeface="Wingdings" panose="05000000000000000000" pitchFamily="2" charset="2"/>
            </a:endParaRPr>
          </a:p>
          <a:p>
            <a:pPr marL="0" indent="0">
              <a:lnSpc>
                <a:spcPct val="120000"/>
              </a:lnSpc>
              <a:spcAft>
                <a:spcPts val="600"/>
              </a:spcAft>
              <a:buFont typeface="Arial" panose="020B0604020202020204" pitchFamily="34" charset="0"/>
              <a:buNone/>
            </a:pPr>
            <a:endParaRPr lang="en-US" dirty="0">
              <a:latin typeface="Arial" panose="020B0604020202020204" pitchFamily="34" charset="0"/>
              <a:cs typeface="Arial" pitchFamily="34" charset="0"/>
              <a:sym typeface="Wingdings" panose="05000000000000000000" pitchFamily="2" charset="2"/>
            </a:endParaRPr>
          </a:p>
          <a:p>
            <a:pPr marL="0" indent="0">
              <a:lnSpc>
                <a:spcPct val="120000"/>
              </a:lnSpc>
              <a:spcAft>
                <a:spcPts val="600"/>
              </a:spcAft>
              <a:buFont typeface="Arial" panose="020B0604020202020204" pitchFamily="34" charset="0"/>
              <a:buNone/>
            </a:pPr>
            <a:endParaRPr lang="en-GB" dirty="0">
              <a:latin typeface="Arial" panose="020B0604020202020204" pitchFamily="34" charset="0"/>
              <a:cs typeface="Arial" pitchFamily="34" charset="0"/>
              <a:sym typeface="Wingdings" panose="05000000000000000000" pitchFamily="2" charset="2"/>
            </a:endParaRPr>
          </a:p>
        </p:txBody>
      </p:sp>
      <p:pic>
        <p:nvPicPr>
          <p:cNvPr id="6" name="Picture 5" descr="A green and white sign&#10;&#10;Description automatically generated with medium confidence">
            <a:extLst>
              <a:ext uri="{FF2B5EF4-FFF2-40B4-BE49-F238E27FC236}">
                <a16:creationId xmlns:a16="http://schemas.microsoft.com/office/drawing/2014/main" id="{25A758E5-24AC-40CC-8F0C-612832F0B9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82948" y="111096"/>
            <a:ext cx="1129005" cy="1122767"/>
          </a:xfrm>
          <a:prstGeom prst="rect">
            <a:avLst/>
          </a:prstGeom>
        </p:spPr>
      </p:pic>
    </p:spTree>
    <p:extLst>
      <p:ext uri="{BB962C8B-B14F-4D97-AF65-F5344CB8AC3E}">
        <p14:creationId xmlns:p14="http://schemas.microsoft.com/office/powerpoint/2010/main" val="2251549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70D953-116E-F617-903D-F8E805538637}"/>
              </a:ext>
            </a:extLst>
          </p:cNvPr>
          <p:cNvSpPr txBox="1"/>
          <p:nvPr/>
        </p:nvSpPr>
        <p:spPr>
          <a:xfrm>
            <a:off x="1556657" y="1262743"/>
            <a:ext cx="9078686" cy="4493538"/>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How can you support your young person?</a:t>
            </a:r>
          </a:p>
          <a:p>
            <a:endParaRPr lang="en-GB" dirty="0"/>
          </a:p>
          <a:p>
            <a:r>
              <a:rPr lang="en-GB" sz="2400" dirty="0">
                <a:latin typeface="Arial" panose="020B0604020202020204" pitchFamily="34" charset="0"/>
                <a:cs typeface="Arial" panose="020B0604020202020204" pitchFamily="34" charset="0"/>
              </a:rPr>
              <a:t>For apprentices aged 16 – 18 years KEITS will provide parents/guardians with a copy of the Formal Reviews which are completed with the apprentices.</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For apprentices with learning support, a copy of the plan will be sent to parents/guardians.</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Please contact the apprentice’s Training Consultant to discuss any queries or concerns you have regarding your young person's progress.</a:t>
            </a:r>
          </a:p>
        </p:txBody>
      </p:sp>
    </p:spTree>
    <p:extLst>
      <p:ext uri="{BB962C8B-B14F-4D97-AF65-F5344CB8AC3E}">
        <p14:creationId xmlns:p14="http://schemas.microsoft.com/office/powerpoint/2010/main" val="1411382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Arial" panose="020B0604020202020204" pitchFamily="34" charset="0"/>
                <a:cs typeface="Arial" panose="020B0604020202020204" pitchFamily="34" charset="0"/>
              </a:rPr>
              <a:t>Contact Us</a:t>
            </a:r>
            <a:endParaRPr lang="en-GB" sz="4000" b="1">
              <a:solidFill>
                <a:srgbClr val="FF0000"/>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C0C22DB-EBB6-4D6D-B0CD-FA6597411A1A}"/>
              </a:ext>
            </a:extLst>
          </p:cNvPr>
          <p:cNvSpPr txBox="1">
            <a:spLocks/>
          </p:cNvSpPr>
          <p:nvPr/>
        </p:nvSpPr>
        <p:spPr>
          <a:xfrm>
            <a:off x="838200" y="1520825"/>
            <a:ext cx="10515600" cy="42513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KEITS Training Services Ltd</a:t>
            </a:r>
          </a:p>
          <a:p>
            <a:pPr marL="0" indent="0" algn="ctr">
              <a:buFont typeface="Arial" panose="020B0604020202020204" pitchFamily="34" charset="0"/>
              <a:buNone/>
            </a:pPr>
            <a:r>
              <a:rPr lang="en-US" b="1" dirty="0">
                <a:sym typeface="Wingdings" panose="05000000000000000000" pitchFamily="2" charset="2"/>
              </a:rPr>
              <a:t>P.O. Box 529</a:t>
            </a:r>
          </a:p>
          <a:p>
            <a:pPr marL="0" indent="0" algn="ctr">
              <a:buFont typeface="Arial" panose="020B0604020202020204" pitchFamily="34" charset="0"/>
              <a:buNone/>
            </a:pPr>
            <a:r>
              <a:rPr lang="en-US" b="1" dirty="0">
                <a:sym typeface="Wingdings" panose="05000000000000000000" pitchFamily="2" charset="2"/>
              </a:rPr>
              <a:t>Hatfield</a:t>
            </a:r>
          </a:p>
          <a:p>
            <a:pPr marL="0" indent="0" algn="ctr">
              <a:buFont typeface="Arial" panose="020B0604020202020204" pitchFamily="34" charset="0"/>
              <a:buNone/>
            </a:pPr>
            <a:r>
              <a:rPr lang="en-US" b="1">
                <a:sym typeface="Wingdings" panose="05000000000000000000" pitchFamily="2" charset="2"/>
              </a:rPr>
              <a:t>AL10 1JS</a:t>
            </a:r>
          </a:p>
          <a:p>
            <a:pPr marL="0" indent="0" algn="ctr">
              <a:buFont typeface="Arial" panose="020B0604020202020204" pitchFamily="34" charset="0"/>
              <a:buNone/>
            </a:pPr>
            <a:r>
              <a:rPr lang="en-US" b="1">
                <a:sym typeface="Wingdings" panose="05000000000000000000" pitchFamily="2" charset="2"/>
              </a:rPr>
              <a:t> </a:t>
            </a:r>
            <a:endParaRPr lang="en-US" b="1"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T: 0208 327 3800</a:t>
            </a:r>
          </a:p>
          <a:p>
            <a:pPr marL="0" indent="0" algn="ctr">
              <a:buFont typeface="Arial" panose="020B0604020202020204" pitchFamily="34" charset="0"/>
              <a:buNone/>
            </a:pPr>
            <a:r>
              <a:rPr lang="en-US" b="1" dirty="0">
                <a:sym typeface="Wingdings" panose="05000000000000000000" pitchFamily="2" charset="2"/>
              </a:rPr>
              <a:t>E: info@keits.co.uk</a:t>
            </a:r>
          </a:p>
          <a:p>
            <a:pPr marL="0" indent="0" algn="ctr">
              <a:buFont typeface="Arial" panose="020B0604020202020204" pitchFamily="34" charset="0"/>
              <a:buNone/>
            </a:pPr>
            <a:r>
              <a:rPr lang="en-US" b="1" dirty="0">
                <a:sym typeface="Wingdings" panose="05000000000000000000" pitchFamily="2" charset="2"/>
              </a:rPr>
              <a:t>W:www.KEITS.co.uk</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dirty="0">
              <a:sym typeface="Wingdings" panose="05000000000000000000" pitchFamily="2" charset="2"/>
            </a:endParaRPr>
          </a:p>
          <a:p>
            <a:pPr marL="0" indent="0">
              <a:buFont typeface="Arial" panose="020B0604020202020204" pitchFamily="34" charset="0"/>
              <a:buNone/>
            </a:pPr>
            <a:endParaRPr lang="en-GB" dirty="0">
              <a:latin typeface="Arial" pitchFamily="34" charset="0"/>
              <a:cs typeface="Arial" pitchFamily="34" charset="0"/>
              <a:sym typeface="Wingdings" panose="05000000000000000000" pitchFamily="2" charset="2"/>
            </a:endParaRPr>
          </a:p>
        </p:txBody>
      </p:sp>
      <p:pic>
        <p:nvPicPr>
          <p:cNvPr id="6" name="Picture 5" descr="Icon&#10;&#10;Description automatically generated">
            <a:hlinkClick r:id="rId2"/>
            <a:extLst>
              <a:ext uri="{FF2B5EF4-FFF2-40B4-BE49-F238E27FC236}">
                <a16:creationId xmlns:a16="http://schemas.microsoft.com/office/drawing/2014/main" id="{9EAE563A-A9CE-49BA-BB2C-37A748991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60" y="1955065"/>
            <a:ext cx="1923120" cy="1083358"/>
          </a:xfrm>
          <a:prstGeom prst="rect">
            <a:avLst/>
          </a:prstGeom>
        </p:spPr>
      </p:pic>
      <p:pic>
        <p:nvPicPr>
          <p:cNvPr id="8" name="Picture 7" descr="Icon&#10;&#10;Description automatically generated">
            <a:hlinkClick r:id="rId4"/>
            <a:extLst>
              <a:ext uri="{FF2B5EF4-FFF2-40B4-BE49-F238E27FC236}">
                <a16:creationId xmlns:a16="http://schemas.microsoft.com/office/drawing/2014/main" id="{8A766F90-6AF3-4DBE-A68D-17E92BDCB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6789" y="1955065"/>
            <a:ext cx="1267238" cy="1267238"/>
          </a:xfrm>
          <a:prstGeom prst="rect">
            <a:avLst/>
          </a:prstGeom>
        </p:spPr>
      </p:pic>
      <p:pic>
        <p:nvPicPr>
          <p:cNvPr id="10" name="Picture 9" descr="Logo&#10;&#10;Description automatically generated with low confidence">
            <a:hlinkClick r:id="rId6"/>
            <a:extLst>
              <a:ext uri="{FF2B5EF4-FFF2-40B4-BE49-F238E27FC236}">
                <a16:creationId xmlns:a16="http://schemas.microsoft.com/office/drawing/2014/main" id="{26761DEF-54EA-45E0-82E3-AF5320B155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826" y="4229967"/>
            <a:ext cx="919511" cy="1113069"/>
          </a:xfrm>
          <a:prstGeom prst="rect">
            <a:avLst/>
          </a:prstGeom>
        </p:spPr>
      </p:pic>
      <p:pic>
        <p:nvPicPr>
          <p:cNvPr id="12" name="Picture 11" descr="Logo, icon&#10;&#10;Description automatically generated">
            <a:hlinkClick r:id="rId8"/>
            <a:extLst>
              <a:ext uri="{FF2B5EF4-FFF2-40B4-BE49-F238E27FC236}">
                <a16:creationId xmlns:a16="http://schemas.microsoft.com/office/drawing/2014/main" id="{5805BFEA-8C03-4C16-B2F9-B90B2245D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6789" y="4303279"/>
            <a:ext cx="1342618" cy="1342618"/>
          </a:xfrm>
          <a:prstGeom prst="rect">
            <a:avLst/>
          </a:prstGeom>
        </p:spPr>
      </p:pic>
      <p:pic>
        <p:nvPicPr>
          <p:cNvPr id="9" name="Picture 8" descr="A green and white sign&#10;&#10;Description automatically generated with medium confidence">
            <a:extLst>
              <a:ext uri="{FF2B5EF4-FFF2-40B4-BE49-F238E27FC236}">
                <a16:creationId xmlns:a16="http://schemas.microsoft.com/office/drawing/2014/main" id="{422A37A9-F824-491B-A09D-5FAC3574D4D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782948" y="111096"/>
            <a:ext cx="1129005" cy="1122767"/>
          </a:xfrm>
          <a:prstGeom prst="rect">
            <a:avLst/>
          </a:prstGeom>
        </p:spPr>
      </p:pic>
    </p:spTree>
    <p:extLst>
      <p:ext uri="{BB962C8B-B14F-4D97-AF65-F5344CB8AC3E}">
        <p14:creationId xmlns:p14="http://schemas.microsoft.com/office/powerpoint/2010/main" val="2879449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7912609"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400" b="1">
                <a:latin typeface="Arial" panose="020B0604020202020204" pitchFamily="34" charset="0"/>
                <a:cs typeface="Arial" panose="020B0604020202020204" pitchFamily="34" charset="0"/>
              </a:rPr>
              <a:t>What is an apprenticeship?</a:t>
            </a:r>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a:latin typeface="Arial" panose="020B0604020202020204" pitchFamily="34" charset="0"/>
                <a:cs typeface="Arial" panose="020B0604020202020204" pitchFamily="34" charset="0"/>
              </a:rPr>
              <a:t>An apprenticeship consists of:</a:t>
            </a:r>
          </a:p>
        </p:txBody>
      </p:sp>
      <p:sp>
        <p:nvSpPr>
          <p:cNvPr id="16" name="Flowchart: Preparation 15">
            <a:extLst>
              <a:ext uri="{FF2B5EF4-FFF2-40B4-BE49-F238E27FC236}">
                <a16:creationId xmlns:a16="http://schemas.microsoft.com/office/drawing/2014/main" id="{CB97CAB8-C114-43D2-B7AA-65766E814364}"/>
              </a:ext>
            </a:extLst>
          </p:cNvPr>
          <p:cNvSpPr/>
          <p:nvPr/>
        </p:nvSpPr>
        <p:spPr>
          <a:xfrm>
            <a:off x="618913" y="2034242"/>
            <a:ext cx="3357356" cy="3508142"/>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The Standard and Assessment Plan </a:t>
            </a:r>
            <a:r>
              <a:rPr lang="en-US">
                <a:solidFill>
                  <a:schemeClr val="tx1"/>
                </a:solidFill>
              </a:rPr>
              <a:t>- the industry agreed set of skills, knowledge and behaviors required to do a specific job. </a:t>
            </a:r>
          </a:p>
        </p:txBody>
      </p:sp>
      <p:sp>
        <p:nvSpPr>
          <p:cNvPr id="18" name="Flowchart: Preparation 17">
            <a:extLst>
              <a:ext uri="{FF2B5EF4-FFF2-40B4-BE49-F238E27FC236}">
                <a16:creationId xmlns:a16="http://schemas.microsoft.com/office/drawing/2014/main" id="{DA390C2B-80B7-4099-B528-0F7844081797}"/>
              </a:ext>
            </a:extLst>
          </p:cNvPr>
          <p:cNvSpPr/>
          <p:nvPr/>
        </p:nvSpPr>
        <p:spPr>
          <a:xfrm>
            <a:off x="7976380" y="2086840"/>
            <a:ext cx="3511826" cy="3455544"/>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solidFill>
                <a:schemeClr val="tx1"/>
              </a:solidFill>
              <a:latin typeface="Arial" panose="020B0604020202020204" pitchFamily="34" charset="0"/>
              <a:cs typeface="Arial" panose="020B0604020202020204" pitchFamily="34" charset="0"/>
            </a:endParaRPr>
          </a:p>
          <a:p>
            <a:pPr algn="ctr"/>
            <a:r>
              <a:rPr lang="en-US" sz="1400" b="1">
                <a:solidFill>
                  <a:schemeClr val="tx1"/>
                </a:solidFill>
                <a:latin typeface="Arial" panose="020B0604020202020204" pitchFamily="34" charset="0"/>
                <a:cs typeface="Arial" panose="020B0604020202020204" pitchFamily="34" charset="0"/>
              </a:rPr>
              <a:t>End Point Assessment </a:t>
            </a:r>
            <a:r>
              <a:rPr lang="en-US" sz="1400">
                <a:solidFill>
                  <a:schemeClr val="tx1"/>
                </a:solidFill>
                <a:latin typeface="Arial" panose="020B0604020202020204" pitchFamily="34" charset="0"/>
                <a:cs typeface="Arial" panose="020B0604020202020204" pitchFamily="34" charset="0"/>
              </a:rPr>
              <a:t>– The final assessment comprised of several components (such as observation or discussion) which is undertaken by an independent external assessor. If there is a practical element this will take place at your premises, and you will be required to provide the necessary resources and facilities</a:t>
            </a:r>
            <a:r>
              <a:rPr lang="en-US" sz="1200">
                <a:solidFill>
                  <a:schemeClr val="tx1"/>
                </a:solidFill>
                <a:latin typeface="Arial" panose="020B0604020202020204" pitchFamily="34" charset="0"/>
                <a:cs typeface="Arial" panose="020B0604020202020204" pitchFamily="34" charset="0"/>
              </a:rPr>
              <a:t>.</a:t>
            </a:r>
            <a:endParaRPr lang="en-GB" sz="1200">
              <a:solidFill>
                <a:schemeClr val="tx1"/>
              </a:solidFill>
              <a:latin typeface="Arial" panose="020B0604020202020204" pitchFamily="34" charset="0"/>
              <a:cs typeface="Arial" panose="020B0604020202020204" pitchFamily="34" charset="0"/>
            </a:endParaRPr>
          </a:p>
          <a:p>
            <a:pPr algn="ctr"/>
            <a:endParaRPr lang="en-GB"/>
          </a:p>
        </p:txBody>
      </p:sp>
      <p:sp>
        <p:nvSpPr>
          <p:cNvPr id="19" name="Flowchart: Preparation 18">
            <a:extLst>
              <a:ext uri="{FF2B5EF4-FFF2-40B4-BE49-F238E27FC236}">
                <a16:creationId xmlns:a16="http://schemas.microsoft.com/office/drawing/2014/main" id="{945C6B4B-BBC1-4CE4-BC66-451352B23B50}"/>
              </a:ext>
            </a:extLst>
          </p:cNvPr>
          <p:cNvSpPr/>
          <p:nvPr/>
        </p:nvSpPr>
        <p:spPr>
          <a:xfrm>
            <a:off x="4215621" y="2034242"/>
            <a:ext cx="3511826" cy="3508142"/>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solidFill>
                <a:schemeClr val="tx1"/>
              </a:solidFill>
              <a:latin typeface="Arial" panose="020B0604020202020204" pitchFamily="34" charset="0"/>
              <a:cs typeface="Arial" panose="020B0604020202020204" pitchFamily="34" charset="0"/>
            </a:endParaRPr>
          </a:p>
          <a:p>
            <a:pPr algn="ctr"/>
            <a:r>
              <a:rPr lang="en-US" sz="1400" b="1">
                <a:solidFill>
                  <a:schemeClr val="tx1"/>
                </a:solidFill>
                <a:latin typeface="Arial" panose="020B0604020202020204" pitchFamily="34" charset="0"/>
                <a:cs typeface="Arial" panose="020B0604020202020204" pitchFamily="34" charset="0"/>
              </a:rPr>
              <a:t>Gateway</a:t>
            </a:r>
            <a:r>
              <a:rPr lang="en-US" sz="1400">
                <a:solidFill>
                  <a:schemeClr val="tx1"/>
                </a:solidFill>
                <a:latin typeface="Arial" panose="020B0604020202020204" pitchFamily="34" charset="0"/>
                <a:cs typeface="Arial" panose="020B0604020202020204" pitchFamily="34" charset="0"/>
              </a:rPr>
              <a:t> – the point where the apprentice is ready to progress to their End Point Assessment.  All programme requirements must be met prior to this, including Off Job Training Hours, minimum duration, Maths, English &amp; digital skills as appropriate, plus any standard specific components</a:t>
            </a:r>
            <a:r>
              <a:rPr lang="en-US" sz="1200">
                <a:solidFill>
                  <a:schemeClr val="tx1"/>
                </a:solidFill>
                <a:latin typeface="Arial" panose="020B0604020202020204" pitchFamily="34" charset="0"/>
                <a:cs typeface="Arial" panose="020B0604020202020204" pitchFamily="34" charset="0"/>
              </a:rPr>
              <a:t>.</a:t>
            </a:r>
          </a:p>
          <a:p>
            <a:pPr algn="ctr"/>
            <a:endParaRPr lang="en-GB" sz="1200"/>
          </a:p>
        </p:txBody>
      </p:sp>
      <p:pic>
        <p:nvPicPr>
          <p:cNvPr id="9" name="Picture 8" descr="A green and white sign&#10;&#10;Description automatically generated with medium confidence">
            <a:extLst>
              <a:ext uri="{FF2B5EF4-FFF2-40B4-BE49-F238E27FC236}">
                <a16:creationId xmlns:a16="http://schemas.microsoft.com/office/drawing/2014/main" id="{73A57568-FD9B-4644-8ABB-CD6BEE941E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82948" y="111096"/>
            <a:ext cx="1129005" cy="1122767"/>
          </a:xfrm>
          <a:prstGeom prst="rect">
            <a:avLst/>
          </a:prstGeom>
        </p:spPr>
      </p:pic>
    </p:spTree>
    <p:extLst>
      <p:ext uri="{BB962C8B-B14F-4D97-AF65-F5344CB8AC3E}">
        <p14:creationId xmlns:p14="http://schemas.microsoft.com/office/powerpoint/2010/main" val="1202057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064628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latin typeface="Arial" panose="020B0604020202020204" pitchFamily="34" charset="0"/>
                <a:cs typeface="Arial" panose="020B0604020202020204" pitchFamily="34" charset="0"/>
              </a:rPr>
              <a:t>KEITS will</a:t>
            </a:r>
            <a:r>
              <a:rPr lang="en-US" sz="2800" b="1" dirty="0">
                <a:latin typeface="Arial" panose="020B0604020202020204" pitchFamily="34" charset="0"/>
                <a:cs typeface="Arial" panose="020B0604020202020204" pitchFamily="34" charset="0"/>
              </a:rPr>
              <a:t>:</a:t>
            </a:r>
          </a:p>
        </p:txBody>
      </p:sp>
      <p:sp>
        <p:nvSpPr>
          <p:cNvPr id="9" name="TextBox 8">
            <a:extLst>
              <a:ext uri="{FF2B5EF4-FFF2-40B4-BE49-F238E27FC236}">
                <a16:creationId xmlns:a16="http://schemas.microsoft.com/office/drawing/2014/main" id="{EE129A20-EE7C-4B14-9425-F51CBE338BD3}"/>
              </a:ext>
            </a:extLst>
          </p:cNvPr>
          <p:cNvSpPr txBox="1"/>
          <p:nvPr/>
        </p:nvSpPr>
        <p:spPr>
          <a:xfrm>
            <a:off x="571500" y="2176911"/>
            <a:ext cx="11277600" cy="2616101"/>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sz="1800" dirty="0">
                <a:latin typeface="Arial" panose="020B0604020202020204" pitchFamily="34" charset="0"/>
                <a:cs typeface="Arial" panose="020B0604020202020204" pitchFamily="34" charset="0"/>
              </a:rPr>
              <a:t>Work with </a:t>
            </a:r>
            <a:r>
              <a:rPr lang="en-US" dirty="0">
                <a:latin typeface="Arial" panose="020B0604020202020204" pitchFamily="34" charset="0"/>
                <a:cs typeface="Arial" panose="020B0604020202020204" pitchFamily="34" charset="0"/>
              </a:rPr>
              <a:t>the employer</a:t>
            </a:r>
            <a:r>
              <a:rPr lang="en-US" sz="1800" dirty="0">
                <a:latin typeface="Arial" panose="020B0604020202020204" pitchFamily="34" charset="0"/>
                <a:cs typeface="Arial" panose="020B0604020202020204" pitchFamily="34" charset="0"/>
              </a:rPr>
              <a:t> to scope out which apprenticeship will meet </a:t>
            </a:r>
            <a:r>
              <a:rPr lang="en-US" dirty="0">
                <a:latin typeface="Arial" panose="020B0604020202020204" pitchFamily="34" charset="0"/>
                <a:cs typeface="Arial" panose="020B0604020202020204" pitchFamily="34" charset="0"/>
              </a:rPr>
              <a:t>the</a:t>
            </a:r>
            <a:r>
              <a:rPr lang="en-US" sz="1800" dirty="0">
                <a:latin typeface="Arial" panose="020B0604020202020204" pitchFamily="34" charset="0"/>
                <a:cs typeface="Arial" panose="020B0604020202020204" pitchFamily="34" charset="0"/>
              </a:rPr>
              <a:t> job role requirements &amp; explain how KEITS operates.</a:t>
            </a:r>
          </a:p>
          <a:p>
            <a:pPr marL="285750" indent="-285750">
              <a:spcAft>
                <a:spcPts val="600"/>
              </a:spcAft>
              <a:buFont typeface="Arial" panose="020B0604020202020204" pitchFamily="34" charset="0"/>
              <a:buChar char="•"/>
            </a:pPr>
            <a:r>
              <a:rPr lang="en-US" sz="1800" dirty="0">
                <a:latin typeface="Arial" panose="020B0604020202020204" pitchFamily="34" charset="0"/>
                <a:cs typeface="Arial" panose="020B0604020202020204" pitchFamily="34" charset="0"/>
              </a:rPr>
              <a:t>Discuss content of apprenticeship standards to ensure that all aspects of training and the End Point Assessment can be covered at </a:t>
            </a:r>
            <a:r>
              <a:rPr lang="en-US" dirty="0">
                <a:latin typeface="Arial" panose="020B0604020202020204" pitchFamily="34" charset="0"/>
                <a:cs typeface="Arial" panose="020B0604020202020204" pitchFamily="34" charset="0"/>
              </a:rPr>
              <a:t>the work</a:t>
            </a:r>
            <a:r>
              <a:rPr lang="en-US" sz="1800" dirty="0">
                <a:latin typeface="Arial" panose="020B0604020202020204" pitchFamily="34" charset="0"/>
                <a:cs typeface="Arial" panose="020B0604020202020204" pitchFamily="34" charset="0"/>
              </a:rPr>
              <a:t> location.</a:t>
            </a:r>
          </a:p>
          <a:p>
            <a:pPr marL="285750" indent="-285750">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D</a:t>
            </a:r>
            <a:r>
              <a:rPr lang="en-GB" sz="1800" dirty="0">
                <a:effectLst/>
                <a:latin typeface="Arial" panose="020B0604020202020204" pitchFamily="34" charset="0"/>
                <a:ea typeface="Calibri" panose="020F0502020204030204" pitchFamily="34" charset="0"/>
                <a:cs typeface="Arial" panose="020B0604020202020204" pitchFamily="34" charset="0"/>
              </a:rPr>
              <a:t>iscuss </a:t>
            </a:r>
            <a:r>
              <a:rPr lang="en-GB" dirty="0">
                <a:latin typeface="Arial" panose="020B0604020202020204" pitchFamily="34" charset="0"/>
                <a:ea typeface="Calibri" panose="020F0502020204030204" pitchFamily="34" charset="0"/>
                <a:cs typeface="Arial" panose="020B0604020202020204" pitchFamily="34" charset="0"/>
              </a:rPr>
              <a:t>the</a:t>
            </a:r>
            <a:r>
              <a:rPr lang="en-GB" sz="1800" dirty="0">
                <a:effectLst/>
                <a:latin typeface="Arial" panose="020B0604020202020204" pitchFamily="34" charset="0"/>
                <a:ea typeface="Calibri" panose="020F0502020204030204" pitchFamily="34" charset="0"/>
                <a:cs typeface="Arial" panose="020B0604020202020204" pitchFamily="34" charset="0"/>
              </a:rPr>
              <a:t> Health </a:t>
            </a:r>
            <a:r>
              <a:rPr lang="en-GB" dirty="0">
                <a:latin typeface="Arial" panose="020B0604020202020204" pitchFamily="34" charset="0"/>
                <a:ea typeface="Calibri" panose="020F0502020204030204" pitchFamily="34" charset="0"/>
                <a:cs typeface="Arial" panose="020B0604020202020204" pitchFamily="34" charset="0"/>
              </a:rPr>
              <a:t>and</a:t>
            </a:r>
            <a:r>
              <a:rPr lang="en-GB" sz="1800" dirty="0">
                <a:effectLst/>
                <a:latin typeface="Arial" panose="020B0604020202020204" pitchFamily="34" charset="0"/>
                <a:ea typeface="Calibri" panose="020F0502020204030204" pitchFamily="34" charset="0"/>
                <a:cs typeface="Arial" panose="020B0604020202020204" pitchFamily="34" charset="0"/>
              </a:rPr>
              <a:t> Safety arrangements to ensure that </a:t>
            </a:r>
            <a:r>
              <a:rPr lang="en-GB" dirty="0">
                <a:latin typeface="Arial" panose="020B0604020202020204" pitchFamily="34" charset="0"/>
                <a:ea typeface="Calibri" panose="020F0502020204030204" pitchFamily="34" charset="0"/>
                <a:cs typeface="Arial" panose="020B0604020202020204" pitchFamily="34" charset="0"/>
              </a:rPr>
              <a:t>they</a:t>
            </a:r>
            <a:r>
              <a:rPr lang="en-GB" sz="1800" dirty="0">
                <a:effectLst/>
                <a:latin typeface="Arial" panose="020B0604020202020204" pitchFamily="34" charset="0"/>
                <a:ea typeface="Calibri" panose="020F0502020204030204" pitchFamily="34" charset="0"/>
                <a:cs typeface="Arial" panose="020B0604020202020204" pitchFamily="34" charset="0"/>
              </a:rPr>
              <a:t> are considerate of the legislation </a:t>
            </a:r>
          </a:p>
          <a:p>
            <a:pPr marL="285750" indent="-285750">
              <a:spcAft>
                <a:spcPts val="600"/>
              </a:spcAft>
              <a:buFont typeface="Arial" panose="020B0604020202020204" pitchFamily="34" charset="0"/>
              <a:buChar char="•"/>
            </a:pPr>
            <a:r>
              <a:rPr lang="en-US" sz="1800" dirty="0">
                <a:latin typeface="Arial" panose="020B0604020202020204" pitchFamily="34" charset="0"/>
                <a:cs typeface="Arial" panose="020B0604020202020204" pitchFamily="34" charset="0"/>
              </a:rPr>
              <a:t>Screen any potential apprentices for eligibility, including </a:t>
            </a:r>
            <a:r>
              <a:rPr lang="en-US" sz="1800" dirty="0" err="1">
                <a:latin typeface="Arial" panose="020B0604020202020204" pitchFamily="34" charset="0"/>
                <a:cs typeface="Arial" panose="020B0604020202020204" pitchFamily="34" charset="0"/>
              </a:rPr>
              <a:t>maths</a:t>
            </a:r>
            <a:r>
              <a:rPr lang="en-US" sz="1800" dirty="0">
                <a:latin typeface="Arial" panose="020B0604020202020204" pitchFamily="34" charset="0"/>
                <a:cs typeface="Arial" panose="020B0604020202020204" pitchFamily="34" charset="0"/>
              </a:rPr>
              <a:t> and English requirements</a:t>
            </a:r>
            <a:r>
              <a:rPr lang="en-US"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this will include initial on-line </a:t>
            </a:r>
            <a:r>
              <a:rPr lang="en-US" dirty="0" err="1">
                <a:latin typeface="Arial" panose="020B0604020202020204" pitchFamily="34" charset="0"/>
                <a:cs typeface="Arial" panose="020B0604020202020204" pitchFamily="34" charset="0"/>
              </a:rPr>
              <a:t>M</a:t>
            </a:r>
            <a:r>
              <a:rPr lang="en-US" sz="1800" dirty="0" err="1">
                <a:latin typeface="Arial" panose="020B0604020202020204" pitchFamily="34" charset="0"/>
                <a:cs typeface="Arial" panose="020B0604020202020204" pitchFamily="34" charset="0"/>
              </a:rPr>
              <a:t>aths</a:t>
            </a:r>
            <a:r>
              <a:rPr lang="en-US" sz="1800" dirty="0">
                <a:latin typeface="Arial" panose="020B0604020202020204" pitchFamily="34" charset="0"/>
                <a:cs typeface="Arial" panose="020B0604020202020204" pitchFamily="34" charset="0"/>
              </a:rPr>
              <a:t> &amp; English assessments for all apprentices).</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Access the appropriate government funding</a:t>
            </a:r>
          </a:p>
        </p:txBody>
      </p:sp>
      <p:pic>
        <p:nvPicPr>
          <p:cNvPr id="6" name="Picture 5" descr="A green and white sign&#10;&#10;Description automatically generated with medium confidence">
            <a:extLst>
              <a:ext uri="{FF2B5EF4-FFF2-40B4-BE49-F238E27FC236}">
                <a16:creationId xmlns:a16="http://schemas.microsoft.com/office/drawing/2014/main" id="{B7DF3695-20F1-4F13-AE85-00057CEEE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82948" y="111096"/>
            <a:ext cx="1129005" cy="1122767"/>
          </a:xfrm>
          <a:prstGeom prst="rect">
            <a:avLst/>
          </a:prstGeom>
        </p:spPr>
      </p:pic>
    </p:spTree>
    <p:extLst>
      <p:ext uri="{BB962C8B-B14F-4D97-AF65-F5344CB8AC3E}">
        <p14:creationId xmlns:p14="http://schemas.microsoft.com/office/powerpoint/2010/main" val="2998128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flipV="1">
            <a:off x="316990" y="376500"/>
            <a:ext cx="11580322" cy="4571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3600" b="1"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77600A2D-39A9-4E52-9B3C-1B303DC9CBF2}"/>
              </a:ext>
            </a:extLst>
          </p:cNvPr>
          <p:cNvSpPr txBox="1"/>
          <p:nvPr/>
        </p:nvSpPr>
        <p:spPr>
          <a:xfrm>
            <a:off x="457200" y="1687136"/>
            <a:ext cx="11277600" cy="4278094"/>
          </a:xfrm>
          <a:prstGeom prst="rect">
            <a:avLst/>
          </a:prstGeom>
          <a:noFill/>
        </p:spPr>
        <p:txBody>
          <a:bodyPr wrap="square">
            <a:spAutoFit/>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Provide the apprentice with a contract of employment for the minimum 30 hours per week and </a:t>
            </a:r>
            <a:r>
              <a:rPr lang="en-US" sz="1600" dirty="0" err="1">
                <a:latin typeface="Arial" panose="020B0604020202020204" pitchFamily="34" charset="0"/>
                <a:cs typeface="Arial" panose="020B0604020202020204" pitchFamily="34" charset="0"/>
              </a:rPr>
              <a:t>itemised</a:t>
            </a:r>
            <a:r>
              <a:rPr lang="en-US" sz="1600" dirty="0">
                <a:latin typeface="Arial" panose="020B0604020202020204" pitchFamily="34" charset="0"/>
                <a:cs typeface="Arial" panose="020B0604020202020204" pitchFamily="34" charset="0"/>
              </a:rPr>
              <a:t> pay slips.  The minimum wage for apprentices </a:t>
            </a:r>
            <a:r>
              <a:rPr lang="en-US" sz="1600">
                <a:latin typeface="Arial" panose="020B0604020202020204" pitchFamily="34" charset="0"/>
                <a:cs typeface="Arial" panose="020B0604020202020204" pitchFamily="34" charset="0"/>
              </a:rPr>
              <a:t>is £8 </a:t>
            </a:r>
            <a:r>
              <a:rPr lang="en-US" sz="1600" dirty="0">
                <a:latin typeface="Arial" panose="020B0604020202020204" pitchFamily="34" charset="0"/>
                <a:cs typeface="Arial" panose="020B0604020202020204" pitchFamily="34" charset="0"/>
              </a:rPr>
              <a:t>per hour from 01 </a:t>
            </a:r>
            <a:r>
              <a:rPr lang="en-US" sz="1600">
                <a:latin typeface="Arial" panose="020B0604020202020204" pitchFamily="34" charset="0"/>
                <a:cs typeface="Arial" panose="020B0604020202020204" pitchFamily="34" charset="0"/>
              </a:rPr>
              <a:t>April 2026, </a:t>
            </a:r>
            <a:r>
              <a:rPr lang="en-US" sz="1600" dirty="0">
                <a:latin typeface="Arial" panose="020B0604020202020204" pitchFamily="34" charset="0"/>
                <a:cs typeface="Arial" panose="020B0604020202020204" pitchFamily="34" charset="0"/>
              </a:rPr>
              <a:t>for apprentices 19 or over they must be paid NMW after the first 12 months of their apprenticeship contract. </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Meet all other requirements of employment legislation regarding holidays, sickness etc. Further details of this can be found at https://www.gov.uk.</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Provide a safe working and training environment with appropriate supervision.</a:t>
            </a: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Deliver training and development appropriate to the apprenticeship Standard, job role and industry.</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Develop the </a:t>
            </a:r>
            <a:r>
              <a:rPr lang="en-US" sz="1600" dirty="0" err="1">
                <a:latin typeface="Arial" panose="020B0604020202020204" pitchFamily="34" charset="0"/>
                <a:cs typeface="Arial" panose="020B0604020202020204" pitchFamily="34" charset="0"/>
              </a:rPr>
              <a:t>behaviours</a:t>
            </a:r>
            <a:r>
              <a:rPr lang="en-US" sz="1600" dirty="0">
                <a:latin typeface="Arial" panose="020B0604020202020204" pitchFamily="34" charset="0"/>
                <a:cs typeface="Arial" panose="020B0604020202020204" pitchFamily="34" charset="0"/>
              </a:rPr>
              <a:t> specified in the apprentice Standard in order to succeed in the industry.</a:t>
            </a: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Work with the KEITS Training Consultant to deliver the curriculum at the required level for the apprentice to be successful at End Point Assessment (EPA) within the agreed time frame. </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Provide suitable space and resources for required tests and the End Point Assessment.</a:t>
            </a:r>
          </a:p>
        </p:txBody>
      </p:sp>
      <p:sp>
        <p:nvSpPr>
          <p:cNvPr id="7" name="Content Placeholder 5">
            <a:extLst>
              <a:ext uri="{FF2B5EF4-FFF2-40B4-BE49-F238E27FC236}">
                <a16:creationId xmlns:a16="http://schemas.microsoft.com/office/drawing/2014/main" id="{1601D976-3153-4C16-B963-F6FA80256C18}"/>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dirty="0">
                <a:latin typeface="Arial" panose="020B0604020202020204" pitchFamily="34" charset="0"/>
                <a:cs typeface="Arial" panose="020B0604020202020204" pitchFamily="34" charset="0"/>
              </a:rPr>
              <a:t>The employer must</a:t>
            </a:r>
            <a:r>
              <a:rPr lang="en-GB" dirty="0">
                <a:latin typeface="Arial" panose="020B0604020202020204" pitchFamily="34" charset="0"/>
                <a:cs typeface="Arial" panose="020B0604020202020204" pitchFamily="34" charset="0"/>
              </a:rPr>
              <a:t>:</a:t>
            </a:r>
            <a:endParaRPr lang="en-GB" dirty="0"/>
          </a:p>
        </p:txBody>
      </p:sp>
      <p:pic>
        <p:nvPicPr>
          <p:cNvPr id="8" name="Picture 7" descr="A green and white sign&#10;&#10;Description automatically generated with medium confidence">
            <a:extLst>
              <a:ext uri="{FF2B5EF4-FFF2-40B4-BE49-F238E27FC236}">
                <a16:creationId xmlns:a16="http://schemas.microsoft.com/office/drawing/2014/main" id="{C9C46037-91E7-4C98-BB28-AFBD2D504B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82948" y="111096"/>
            <a:ext cx="1129005" cy="1122767"/>
          </a:xfrm>
          <a:prstGeom prst="rect">
            <a:avLst/>
          </a:prstGeom>
        </p:spPr>
      </p:pic>
    </p:spTree>
    <p:extLst>
      <p:ext uri="{BB962C8B-B14F-4D97-AF65-F5344CB8AC3E}">
        <p14:creationId xmlns:p14="http://schemas.microsoft.com/office/powerpoint/2010/main" val="3739778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400" b="1">
                <a:latin typeface="Arial" panose="020B0604020202020204" pitchFamily="34" charset="0"/>
                <a:cs typeface="Arial" panose="020B0604020202020204" pitchFamily="34" charset="0"/>
              </a:rPr>
              <a:t>The Programme - Duration</a:t>
            </a:r>
          </a:p>
        </p:txBody>
      </p:sp>
      <p:sp>
        <p:nvSpPr>
          <p:cNvPr id="4" name="Flowchart: Preparation 3">
            <a:extLst>
              <a:ext uri="{FF2B5EF4-FFF2-40B4-BE49-F238E27FC236}">
                <a16:creationId xmlns:a16="http://schemas.microsoft.com/office/drawing/2014/main" id="{F1B0C63E-4B2C-4CB1-A7A1-F4E743D105AE}"/>
              </a:ext>
            </a:extLst>
          </p:cNvPr>
          <p:cNvSpPr/>
          <p:nvPr/>
        </p:nvSpPr>
        <p:spPr>
          <a:xfrm>
            <a:off x="8257803" y="1500125"/>
            <a:ext cx="3600382" cy="3103790"/>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The contract of employment must cover the duration of the apprenticeship from sign up to completion of the EPA</a:t>
            </a:r>
          </a:p>
        </p:txBody>
      </p:sp>
      <p:sp>
        <p:nvSpPr>
          <p:cNvPr id="5" name="Flowchart: Preparation 4">
            <a:extLst>
              <a:ext uri="{FF2B5EF4-FFF2-40B4-BE49-F238E27FC236}">
                <a16:creationId xmlns:a16="http://schemas.microsoft.com/office/drawing/2014/main" id="{B9D877C7-6AA5-47B9-A8DB-61C60C4FE024}"/>
              </a:ext>
            </a:extLst>
          </p:cNvPr>
          <p:cNvSpPr/>
          <p:nvPr/>
        </p:nvSpPr>
        <p:spPr>
          <a:xfrm>
            <a:off x="4240450" y="1551894"/>
            <a:ext cx="3629325" cy="3103790"/>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GB" sz="1600">
                <a:solidFill>
                  <a:schemeClr val="tx1"/>
                </a:solidFill>
                <a:latin typeface="Arial" panose="020B0604020202020204" pitchFamily="34" charset="0"/>
                <a:cs typeface="Arial" panose="020B0604020202020204" pitchFamily="34" charset="0"/>
              </a:rPr>
              <a:t>All apprenticeships have a minimum duration of 12 months and 1 day from sign up and can include a further period of 2 – 3 months leading up to the EPA.</a:t>
            </a:r>
          </a:p>
          <a:p>
            <a:pPr algn="ctr"/>
            <a:endParaRPr lang="en-GB"/>
          </a:p>
        </p:txBody>
      </p:sp>
      <p:sp>
        <p:nvSpPr>
          <p:cNvPr id="6" name="Flowchart: Preparation 5">
            <a:extLst>
              <a:ext uri="{FF2B5EF4-FFF2-40B4-BE49-F238E27FC236}">
                <a16:creationId xmlns:a16="http://schemas.microsoft.com/office/drawing/2014/main" id="{2A1EDDAD-62E2-4ABE-B5F4-8C27CD427018}"/>
              </a:ext>
            </a:extLst>
          </p:cNvPr>
          <p:cNvSpPr/>
          <p:nvPr/>
        </p:nvSpPr>
        <p:spPr>
          <a:xfrm>
            <a:off x="333815" y="1500125"/>
            <a:ext cx="3518608" cy="3103789"/>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GB" sz="1600">
                <a:solidFill>
                  <a:schemeClr val="tx1"/>
                </a:solidFill>
                <a:latin typeface="Arial" panose="020B0604020202020204" pitchFamily="34" charset="0"/>
                <a:cs typeface="Arial" panose="020B0604020202020204" pitchFamily="34" charset="0"/>
              </a:rPr>
              <a:t>Most apprenticeship durations will be between 14 – 24 months depending on the level, the sector and the potential apprentices starting point.</a:t>
            </a:r>
            <a:endParaRPr lang="en-GB" sz="1600" b="1">
              <a:solidFill>
                <a:schemeClr val="tx1"/>
              </a:solidFill>
              <a:latin typeface="Arial" panose="020B0604020202020204" pitchFamily="34" charset="0"/>
              <a:cs typeface="Arial" panose="020B0604020202020204" pitchFamily="34" charset="0"/>
            </a:endParaRPr>
          </a:p>
          <a:p>
            <a:pPr algn="ctr"/>
            <a:endParaRPr lang="en-GB" sz="1600"/>
          </a:p>
        </p:txBody>
      </p:sp>
      <p:pic>
        <p:nvPicPr>
          <p:cNvPr id="8" name="Picture 7" descr="A green and white sign&#10;&#10;Description automatically generated with medium confidence">
            <a:extLst>
              <a:ext uri="{FF2B5EF4-FFF2-40B4-BE49-F238E27FC236}">
                <a16:creationId xmlns:a16="http://schemas.microsoft.com/office/drawing/2014/main" id="{177D67B3-F2E1-4031-B6EC-3C00A87820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82948" y="111096"/>
            <a:ext cx="1129005" cy="1122767"/>
          </a:xfrm>
          <a:prstGeom prst="rect">
            <a:avLst/>
          </a:prstGeom>
        </p:spPr>
      </p:pic>
    </p:spTree>
    <p:extLst>
      <p:ext uri="{BB962C8B-B14F-4D97-AF65-F5344CB8AC3E}">
        <p14:creationId xmlns:p14="http://schemas.microsoft.com/office/powerpoint/2010/main" val="2417895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500" b="1" dirty="0">
                <a:latin typeface="Arial" panose="020B0604020202020204" pitchFamily="34" charset="0"/>
                <a:cs typeface="Arial" panose="020B0604020202020204" pitchFamily="34" charset="0"/>
              </a:rPr>
              <a:t>The Programme – Apprentice Training</a:t>
            </a:r>
          </a:p>
        </p:txBody>
      </p:sp>
      <p:sp>
        <p:nvSpPr>
          <p:cNvPr id="9" name="Content Placeholder 2">
            <a:extLst>
              <a:ext uri="{FF2B5EF4-FFF2-40B4-BE49-F238E27FC236}">
                <a16:creationId xmlns:a16="http://schemas.microsoft.com/office/drawing/2014/main" id="{D8FAE839-3DFA-4632-A9A8-2F728AFBBBE3}"/>
              </a:ext>
            </a:extLst>
          </p:cNvPr>
          <p:cNvSpPr txBox="1">
            <a:spLocks/>
          </p:cNvSpPr>
          <p:nvPr/>
        </p:nvSpPr>
        <p:spPr>
          <a:xfrm>
            <a:off x="316990" y="1403406"/>
            <a:ext cx="10796451" cy="503237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Aft>
                <a:spcPts val="600"/>
              </a:spcAft>
            </a:pPr>
            <a:r>
              <a:rPr lang="en-GB" sz="1400" dirty="0">
                <a:latin typeface="Arial" panose="020B0604020202020204" pitchFamily="34" charset="0"/>
                <a:cs typeface="Arial" panose="020B0604020202020204" pitchFamily="34" charset="0"/>
              </a:rPr>
              <a:t>The allocated Training Consultant (TC) will plan all sessions throughout the apprenticeship to observe practical skill development and teach knowledge components. The TC will discuss the apprentice’s progress with the employer  and will review the development of behaviours against the Standard. </a:t>
            </a:r>
          </a:p>
          <a:p>
            <a:pPr>
              <a:lnSpc>
                <a:spcPct val="120000"/>
              </a:lnSpc>
              <a:spcAft>
                <a:spcPts val="600"/>
              </a:spcAft>
            </a:pPr>
            <a:r>
              <a:rPr lang="en-GB" sz="1400" dirty="0">
                <a:latin typeface="Arial" panose="020B0604020202020204" pitchFamily="34" charset="0"/>
                <a:cs typeface="Arial" panose="020B0604020202020204" pitchFamily="34" charset="0"/>
              </a:rPr>
              <a:t>The TC will provide pastoral support and development of the wider curriculum which includes maths, English, digital skills, and broader social topics. </a:t>
            </a:r>
          </a:p>
          <a:p>
            <a:pPr>
              <a:lnSpc>
                <a:spcPct val="120000"/>
              </a:lnSpc>
              <a:spcAft>
                <a:spcPts val="600"/>
              </a:spcAft>
            </a:pPr>
            <a:r>
              <a:rPr lang="en-GB" sz="1400" dirty="0">
                <a:latin typeface="Arial" panose="020B0604020202020204" pitchFamily="34" charset="0"/>
                <a:cs typeface="Arial" panose="020B0604020202020204" pitchFamily="34" charset="0"/>
              </a:rPr>
              <a:t>A proportion of KEITS’ sessions will be carried out remotely and completed via: Microsoft Teams/Skype/Face Time/Smart Room on the E-portfolio, Google Hang outs or Zoom (whichever is the preferred platform to suit the apprentice and the employer).</a:t>
            </a:r>
          </a:p>
          <a:p>
            <a:pPr>
              <a:lnSpc>
                <a:spcPct val="120000"/>
              </a:lnSpc>
              <a:spcAft>
                <a:spcPts val="600"/>
              </a:spcAft>
            </a:pPr>
            <a:r>
              <a:rPr lang="en-GB" sz="1400" dirty="0">
                <a:latin typeface="Arial" panose="020B0604020202020204" pitchFamily="34" charset="0"/>
                <a:cs typeface="Arial" panose="020B0604020202020204" pitchFamily="34" charset="0"/>
              </a:rPr>
              <a:t>The apprentice will have a session approximately every 4/6 weeks and each session will last between 2 and 3 hours. Dates and times will be agreed between the employer, apprentice and KEITS TC in advance.</a:t>
            </a:r>
          </a:p>
          <a:p>
            <a:pPr>
              <a:lnSpc>
                <a:spcPct val="120000"/>
              </a:lnSpc>
              <a:spcAft>
                <a:spcPts val="600"/>
              </a:spcAft>
            </a:pPr>
            <a:r>
              <a:rPr lang="en-GB" sz="1400" dirty="0">
                <a:latin typeface="Arial" panose="020B0604020202020204" pitchFamily="34" charset="0"/>
                <a:cs typeface="Arial" panose="020B0604020202020204" pitchFamily="34" charset="0"/>
              </a:rPr>
              <a:t>The TC will also provide support via email and/or telephone between sessions.  Effective communication between all parties will be essential to enable a successful outcome.</a:t>
            </a:r>
          </a:p>
          <a:p>
            <a:pPr>
              <a:lnSpc>
                <a:spcPct val="120000"/>
              </a:lnSpc>
              <a:spcAft>
                <a:spcPts val="600"/>
              </a:spcAft>
            </a:pPr>
            <a:r>
              <a:rPr lang="en-GB" sz="1400" dirty="0">
                <a:latin typeface="Arial" panose="020B0604020202020204" pitchFamily="34" charset="0"/>
                <a:cs typeface="Arial" panose="020B0604020202020204" pitchFamily="34" charset="0"/>
              </a:rPr>
              <a:t>If the  apprentice has additional learning or social needs they may be eligible for extra support to help them with their programme.</a:t>
            </a:r>
          </a:p>
          <a:p>
            <a:endParaRPr lang="en-GB" sz="1200" dirty="0">
              <a:latin typeface="Arial" panose="020B0604020202020204" pitchFamily="34" charset="0"/>
              <a:cs typeface="Arial" panose="020B0604020202020204" pitchFamily="34" charset="0"/>
            </a:endParaRPr>
          </a:p>
        </p:txBody>
      </p:sp>
      <p:pic>
        <p:nvPicPr>
          <p:cNvPr id="5" name="Picture 4" descr="A green and white sign&#10;&#10;Description automatically generated with medium confidence">
            <a:extLst>
              <a:ext uri="{FF2B5EF4-FFF2-40B4-BE49-F238E27FC236}">
                <a16:creationId xmlns:a16="http://schemas.microsoft.com/office/drawing/2014/main" id="{1512FB8A-0620-495E-9B1C-606C44818D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82948" y="111096"/>
            <a:ext cx="1129005" cy="1122767"/>
          </a:xfrm>
          <a:prstGeom prst="rect">
            <a:avLst/>
          </a:prstGeom>
        </p:spPr>
      </p:pic>
    </p:spTree>
    <p:extLst>
      <p:ext uri="{BB962C8B-B14F-4D97-AF65-F5344CB8AC3E}">
        <p14:creationId xmlns:p14="http://schemas.microsoft.com/office/powerpoint/2010/main" val="424301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a:latin typeface="Arial" panose="020B0604020202020204" pitchFamily="34" charset="0"/>
                <a:cs typeface="Arial" panose="020B0604020202020204" pitchFamily="34" charset="0"/>
              </a:rPr>
              <a:t>Maths, English &amp; Digital Skills</a:t>
            </a:r>
          </a:p>
        </p:txBody>
      </p:sp>
      <p:sp>
        <p:nvSpPr>
          <p:cNvPr id="5" name="Content Placeholder 2">
            <a:extLst>
              <a:ext uri="{FF2B5EF4-FFF2-40B4-BE49-F238E27FC236}">
                <a16:creationId xmlns:a16="http://schemas.microsoft.com/office/drawing/2014/main" id="{AC5F71D1-EEE0-471D-AA04-C6BDE1F50228}"/>
              </a:ext>
            </a:extLst>
          </p:cNvPr>
          <p:cNvSpPr txBox="1">
            <a:spLocks/>
          </p:cNvSpPr>
          <p:nvPr/>
        </p:nvSpPr>
        <p:spPr>
          <a:xfrm>
            <a:off x="325464" y="1242875"/>
            <a:ext cx="10515600" cy="46672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2000" b="1" dirty="0">
                <a:solidFill>
                  <a:schemeClr val="accent1">
                    <a:lumMod val="75000"/>
                  </a:schemeClr>
                </a:solidFill>
                <a:latin typeface="Arial" pitchFamily="34" charset="0"/>
                <a:cs typeface="Arial" pitchFamily="34" charset="0"/>
              </a:rPr>
              <a:t>If an apprentice is required to undertake Functional Skills tests in order to complete their apprenticeship,  this will be made clear at the start of the programme and support will be provided by the KEITS TC.</a:t>
            </a:r>
            <a:endParaRPr lang="en-GB" sz="2000" dirty="0">
              <a:latin typeface="Arial" pitchFamily="34" charset="0"/>
              <a:cs typeface="Arial" pitchFamily="34" charset="0"/>
            </a:endParaRPr>
          </a:p>
          <a:p>
            <a:pPr marL="0" indent="0">
              <a:lnSpc>
                <a:spcPct val="120000"/>
              </a:lnSpc>
              <a:buFont typeface="Arial" panose="020B0604020202020204" pitchFamily="34" charset="0"/>
              <a:buNone/>
            </a:pPr>
            <a:r>
              <a:rPr lang="en-GB" sz="2000" dirty="0">
                <a:latin typeface="Arial" pitchFamily="34" charset="0"/>
                <a:cs typeface="Arial" pitchFamily="34" charset="0"/>
              </a:rPr>
              <a:t>All apprentices will be encouraged to improve their maths, English and digital skills throughout their programme, as appropriate for the sector.  </a:t>
            </a:r>
          </a:p>
          <a:p>
            <a:pPr marL="0" indent="0">
              <a:lnSpc>
                <a:spcPct val="120000"/>
              </a:lnSpc>
              <a:buFont typeface="Arial" panose="020B0604020202020204" pitchFamily="34" charset="0"/>
              <a:buNone/>
            </a:pPr>
            <a:r>
              <a:rPr lang="en-GB" sz="2000" dirty="0">
                <a:latin typeface="Arial" pitchFamily="34" charset="0"/>
                <a:cs typeface="Arial" pitchFamily="34" charset="0"/>
              </a:rPr>
              <a:t>They will be provided with access to specific resources to develop skills gaps, as identified through our Smart Virtual Learning Environment (SVLE) diagnostic tool.</a:t>
            </a:r>
          </a:p>
        </p:txBody>
      </p:sp>
      <p:pic>
        <p:nvPicPr>
          <p:cNvPr id="4" name="Graphic 3" descr="A calculator">
            <a:extLst>
              <a:ext uri="{FF2B5EF4-FFF2-40B4-BE49-F238E27FC236}">
                <a16:creationId xmlns:a16="http://schemas.microsoft.com/office/drawing/2014/main" id="{E872DD1F-29DE-49B0-99FC-A2D971D9501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474889" y="3576500"/>
            <a:ext cx="3072160" cy="3072160"/>
          </a:xfrm>
          <a:prstGeom prst="rect">
            <a:avLst/>
          </a:prstGeom>
        </p:spPr>
      </p:pic>
      <p:pic>
        <p:nvPicPr>
          <p:cNvPr id="6" name="Picture 5" descr="A green and white sign&#10;&#10;Description automatically generated with medium confidence">
            <a:extLst>
              <a:ext uri="{FF2B5EF4-FFF2-40B4-BE49-F238E27FC236}">
                <a16:creationId xmlns:a16="http://schemas.microsoft.com/office/drawing/2014/main" id="{EEC38E38-DE1C-4B86-B2CE-17835EAFC5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2948" y="111096"/>
            <a:ext cx="1129005" cy="1122767"/>
          </a:xfrm>
          <a:prstGeom prst="rect">
            <a:avLst/>
          </a:prstGeom>
        </p:spPr>
      </p:pic>
    </p:spTree>
    <p:extLst>
      <p:ext uri="{BB962C8B-B14F-4D97-AF65-F5344CB8AC3E}">
        <p14:creationId xmlns:p14="http://schemas.microsoft.com/office/powerpoint/2010/main" val="724906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16 – 18-Year-Old Apprentices</a:t>
            </a:r>
          </a:p>
        </p:txBody>
      </p:sp>
      <p:pic>
        <p:nvPicPr>
          <p:cNvPr id="3" name="Picture 2" descr="Logo, company name&#10;&#10;Description automatically generated">
            <a:extLst>
              <a:ext uri="{FF2B5EF4-FFF2-40B4-BE49-F238E27FC236}">
                <a16:creationId xmlns:a16="http://schemas.microsoft.com/office/drawing/2014/main" id="{6C8645A9-54A5-A2BC-9ABC-DCF73ED693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617774F-796E-8EBF-D79A-B09AFB499EAD}"/>
              </a:ext>
            </a:extLst>
          </p:cNvPr>
          <p:cNvSpPr txBox="1"/>
          <p:nvPr/>
        </p:nvSpPr>
        <p:spPr>
          <a:xfrm>
            <a:off x="316991" y="1091045"/>
            <a:ext cx="11320827" cy="1477328"/>
          </a:xfrm>
          <a:prstGeom prst="rect">
            <a:avLst/>
          </a:prstGeom>
          <a:noFill/>
        </p:spPr>
        <p:txBody>
          <a:bodyPr wrap="square" rtlCol="0">
            <a:spAutoFit/>
          </a:bodyPr>
          <a:lstStyle/>
          <a:p>
            <a:r>
              <a:rPr lang="en-GB" dirty="0"/>
              <a:t>Apprentices may need to achieve both Maths and English Functional Skills depending on their prior attainment. </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488B72C5-9F80-E941-CE0D-646ED2962491}"/>
              </a:ext>
            </a:extLst>
          </p:cNvPr>
          <p:cNvGraphicFramePr>
            <a:graphicFrameLocks noGrp="1"/>
          </p:cNvGraphicFramePr>
          <p:nvPr/>
        </p:nvGraphicFramePr>
        <p:xfrm>
          <a:off x="554182" y="2692952"/>
          <a:ext cx="11123400" cy="3571240"/>
        </p:xfrm>
        <a:graphic>
          <a:graphicData uri="http://schemas.openxmlformats.org/drawingml/2006/table">
            <a:tbl>
              <a:tblPr firstRow="1" bandRow="1">
                <a:tableStyleId>{5C22544A-7EE6-4342-B048-85BDC9FD1C3A}</a:tableStyleId>
              </a:tblPr>
              <a:tblGrid>
                <a:gridCol w="5657782">
                  <a:extLst>
                    <a:ext uri="{9D8B030D-6E8A-4147-A177-3AD203B41FA5}">
                      <a16:colId xmlns:a16="http://schemas.microsoft.com/office/drawing/2014/main" val="3304133886"/>
                    </a:ext>
                  </a:extLst>
                </a:gridCol>
                <a:gridCol w="218209">
                  <a:extLst>
                    <a:ext uri="{9D8B030D-6E8A-4147-A177-3AD203B41FA5}">
                      <a16:colId xmlns:a16="http://schemas.microsoft.com/office/drawing/2014/main" val="440752677"/>
                    </a:ext>
                  </a:extLst>
                </a:gridCol>
                <a:gridCol w="5247409">
                  <a:extLst>
                    <a:ext uri="{9D8B030D-6E8A-4147-A177-3AD203B41FA5}">
                      <a16:colId xmlns:a16="http://schemas.microsoft.com/office/drawing/2014/main" val="1453151409"/>
                    </a:ext>
                  </a:extLst>
                </a:gridCol>
              </a:tblGrid>
              <a:tr h="370840">
                <a:tc>
                  <a:txBody>
                    <a:bodyPr/>
                    <a:lstStyle/>
                    <a:p>
                      <a:pPr algn="ctr"/>
                      <a:r>
                        <a:rPr lang="en-GB" dirty="0"/>
                        <a:t>Level 2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dirty="0"/>
                        <a:t>Level 3 Apprentices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attempt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achieve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1 Functional Skill in the subject that they do not have a grade 1/ 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2 functional Skill in the subject that they do not have a grade 1/permitted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634254"/>
                  </a:ext>
                </a:extLst>
              </a:tr>
            </a:tbl>
          </a:graphicData>
        </a:graphic>
      </p:graphicFrame>
    </p:spTree>
    <p:extLst>
      <p:ext uri="{BB962C8B-B14F-4D97-AF65-F5344CB8AC3E}">
        <p14:creationId xmlns:p14="http://schemas.microsoft.com/office/powerpoint/2010/main" val="3514149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A9958-8CE4-AC3D-4BD7-4E22489B8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5284B-1466-67B8-0295-C35571CAF008}"/>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106F628A-7085-8BEF-EFE9-ED957E90BA69}"/>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for Apprentices aged 19-Year-Old +</a:t>
            </a:r>
          </a:p>
        </p:txBody>
      </p:sp>
      <p:pic>
        <p:nvPicPr>
          <p:cNvPr id="3" name="Picture 2" descr="Logo, company name&#10;&#10;Description automatically generated">
            <a:extLst>
              <a:ext uri="{FF2B5EF4-FFF2-40B4-BE49-F238E27FC236}">
                <a16:creationId xmlns:a16="http://schemas.microsoft.com/office/drawing/2014/main" id="{38523BE7-2656-FD45-A2C7-9C5802D2B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8D98755C-DC3A-E95E-0A50-E172A729AE01}"/>
              </a:ext>
            </a:extLst>
          </p:cNvPr>
          <p:cNvSpPr txBox="1"/>
          <p:nvPr/>
        </p:nvSpPr>
        <p:spPr>
          <a:xfrm>
            <a:off x="316991" y="1091045"/>
            <a:ext cx="11320827" cy="1754326"/>
          </a:xfrm>
          <a:prstGeom prst="rect">
            <a:avLst/>
          </a:prstGeom>
          <a:noFill/>
        </p:spPr>
        <p:txBody>
          <a:bodyPr wrap="square" rtlCol="0">
            <a:spAutoFit/>
          </a:bodyPr>
          <a:lstStyle/>
          <a:p>
            <a:r>
              <a:rPr lang="en-GB" dirty="0"/>
              <a:t>Apprentices in agreement with their employer can decide to </a:t>
            </a:r>
            <a:r>
              <a:rPr lang="en-GB" b="1" dirty="0"/>
              <a:t>opt in or opt out </a:t>
            </a:r>
            <a:r>
              <a:rPr lang="en-GB" dirty="0"/>
              <a:t>of undertaking functional skills. This decision is made at the beginning of the apprenticeship </a:t>
            </a:r>
            <a:r>
              <a:rPr lang="en-GB" b="1" dirty="0"/>
              <a:t>and cannot be revoked or the decision changed once agreed</a:t>
            </a:r>
            <a:r>
              <a:rPr lang="en-GB" dirty="0"/>
              <a:t>.  </a:t>
            </a:r>
            <a:r>
              <a:rPr lang="en-GB" b="1" dirty="0"/>
              <a:t>The Apprentice must be aged 19+ at the beginning of their apprenticeship.</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24657B4A-2951-C890-013A-0701CB7420DD}"/>
              </a:ext>
            </a:extLst>
          </p:cNvPr>
          <p:cNvGraphicFramePr>
            <a:graphicFrameLocks noGrp="1"/>
          </p:cNvGraphicFramePr>
          <p:nvPr/>
        </p:nvGraphicFramePr>
        <p:xfrm>
          <a:off x="718458" y="3138906"/>
          <a:ext cx="10328987" cy="3278670"/>
        </p:xfrm>
        <a:graphic>
          <a:graphicData uri="http://schemas.openxmlformats.org/drawingml/2006/table">
            <a:tbl>
              <a:tblPr firstRow="1" bandRow="1">
                <a:tableStyleId>{5C22544A-7EE6-4342-B048-85BDC9FD1C3A}</a:tableStyleId>
              </a:tblPr>
              <a:tblGrid>
                <a:gridCol w="10328987">
                  <a:extLst>
                    <a:ext uri="{9D8B030D-6E8A-4147-A177-3AD203B41FA5}">
                      <a16:colId xmlns:a16="http://schemas.microsoft.com/office/drawing/2014/main" val="3304133886"/>
                    </a:ext>
                  </a:extLst>
                </a:gridCol>
              </a:tblGrid>
              <a:tr h="444030">
                <a:tc>
                  <a:txBody>
                    <a:bodyPr/>
                    <a:lstStyle/>
                    <a:p>
                      <a:pPr algn="ctr"/>
                      <a:r>
                        <a:rPr lang="en-GB" dirty="0" err="1"/>
                        <a:t>Opt</a:t>
                      </a:r>
                      <a:r>
                        <a:rPr lang="en-GB" dirty="0"/>
                        <a:t> in - Level 2 and Level 3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1595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can opt to attempt the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can opt to attempt the Level 1 or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  </a:t>
                      </a:r>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bl>
          </a:graphicData>
        </a:graphic>
      </p:graphicFrame>
    </p:spTree>
    <p:extLst>
      <p:ext uri="{BB962C8B-B14F-4D97-AF65-F5344CB8AC3E}">
        <p14:creationId xmlns:p14="http://schemas.microsoft.com/office/powerpoint/2010/main" val="1525579597"/>
      </p:ext>
    </p:extLst>
  </p:cSld>
  <p:clrMapOvr>
    <a:masterClrMapping/>
  </p:clrMapOvr>
</p:sld>
</file>

<file path=ppt/theme/theme1.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be15397-6232-4e29-a9f2-d196a6a0624e">
      <Terms xmlns="http://schemas.microsoft.com/office/infopath/2007/PartnerControls"/>
    </lcf76f155ced4ddcb4097134ff3c332f>
    <TaxCatchAll xmlns="07c9b769-adb1-4251-9c98-04ce7bcecd0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966D05045685745B500DA91AB6D17DA" ma:contentTypeVersion="17" ma:contentTypeDescription="Create a new document." ma:contentTypeScope="" ma:versionID="42b99b1124950aa4b1ced38dd18800a3">
  <xsd:schema xmlns:xsd="http://www.w3.org/2001/XMLSchema" xmlns:xs="http://www.w3.org/2001/XMLSchema" xmlns:p="http://schemas.microsoft.com/office/2006/metadata/properties" xmlns:ns2="9be15397-6232-4e29-a9f2-d196a6a0624e" xmlns:ns3="07c9b769-adb1-4251-9c98-04ce7bcecd0c" targetNamespace="http://schemas.microsoft.com/office/2006/metadata/properties" ma:root="true" ma:fieldsID="2aeaf3b78c7b621959a579fab1c28e16" ns2:_="" ns3:_="">
    <xsd:import namespace="9be15397-6232-4e29-a9f2-d196a6a0624e"/>
    <xsd:import namespace="07c9b769-adb1-4251-9c98-04ce7bcecd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15397-6232-4e29-a9f2-d196a6a062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7b79d9a-b974-423c-9c16-60b9b07c17dc"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c9b769-adb1-4251-9c98-04ce7bcecd0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735575a-2ec0-4a65-b613-67387b85e187}" ma:internalName="TaxCatchAll" ma:showField="CatchAllData" ma:web="07c9b769-adb1-4251-9c98-04ce7bcecd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1E1AD97-2AAC-47DA-AFCF-F718C920ABAC}">
  <ds:schemaRefs>
    <ds:schemaRef ds:uri="07c9b769-adb1-4251-9c98-04ce7bcecd0c"/>
    <ds:schemaRef ds:uri="9be15397-6232-4e29-a9f2-d196a6a0624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597B135-52DA-4D52-8AA4-0D7656FC337F}"/>
</file>

<file path=customXml/itemProps3.xml><?xml version="1.0" encoding="utf-8"?>
<ds:datastoreItem xmlns:ds="http://schemas.openxmlformats.org/officeDocument/2006/customXml" ds:itemID="{E372AFCC-D8A0-439C-8D20-93864CE8800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KEITS Presentation</Template>
  <TotalTime>1467</TotalTime>
  <Words>2109</Words>
  <Application>Microsoft Office PowerPoint</Application>
  <PresentationFormat>Widescreen</PresentationFormat>
  <Paragraphs>154</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Wingdings</vt:lpstr>
      <vt:lpstr>KEITS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Diamond</dc:creator>
  <cp:lastModifiedBy>Lynn Payne</cp:lastModifiedBy>
  <cp:revision>5</cp:revision>
  <dcterms:created xsi:type="dcterms:W3CDTF">2021-05-26T10:17:10Z</dcterms:created>
  <dcterms:modified xsi:type="dcterms:W3CDTF">2026-04-13T19:33:24Z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0x0101006966D05045685745B500DA91AB6D17DA</vt:lpwstr>
  </property>
  <property fmtid="{D5CDD505-2E9C-101B-9397-08002B2CF9AE}" pid="3" name="MediaServiceImageTags">
    <vt:lpwstr/>
  </property>
</Properties>
</file>