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30"/>
  </p:notesMasterIdLst>
  <p:sldIdLst>
    <p:sldId id="257" r:id="rId6"/>
    <p:sldId id="275" r:id="rId7"/>
    <p:sldId id="307" r:id="rId8"/>
    <p:sldId id="269" r:id="rId9"/>
    <p:sldId id="271" r:id="rId10"/>
    <p:sldId id="302" r:id="rId11"/>
    <p:sldId id="301" r:id="rId12"/>
    <p:sldId id="300" r:id="rId13"/>
    <p:sldId id="294" r:id="rId14"/>
    <p:sldId id="295" r:id="rId15"/>
    <p:sldId id="315" r:id="rId16"/>
    <p:sldId id="304" r:id="rId17"/>
    <p:sldId id="281" r:id="rId18"/>
    <p:sldId id="308" r:id="rId19"/>
    <p:sldId id="298" r:id="rId20"/>
    <p:sldId id="268" r:id="rId21"/>
    <p:sldId id="309" r:id="rId22"/>
    <p:sldId id="310" r:id="rId23"/>
    <p:sldId id="311" r:id="rId24"/>
    <p:sldId id="312" r:id="rId25"/>
    <p:sldId id="313" r:id="rId26"/>
    <p:sldId id="314" r:id="rId27"/>
    <p:sldId id="289" r:id="rId28"/>
    <p:sldId id="27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D644"/>
    <a:srgbClr val="75D481"/>
    <a:srgbClr val="018A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6596F1-38B8-4FA1-B639-E7913AF6F993}" v="1" dt="2025-06-25T19:40:51.7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428" autoAdjust="0"/>
    <p:restoredTop sz="94660"/>
  </p:normalViewPr>
  <p:slideViewPr>
    <p:cSldViewPr snapToGrid="0">
      <p:cViewPr varScale="1">
        <p:scale>
          <a:sx n="52" d="100"/>
          <a:sy n="52" d="100"/>
        </p:scale>
        <p:origin x="58" y="71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nn Payne" userId="a2bc380c-e80a-4173-b7db-6c2bb0bcdf5b" providerId="ADAL" clId="{1EA4AF32-3DD4-44CB-A2F6-BA3EB38EAB46}"/>
    <pc:docChg chg="custSel modSld">
      <pc:chgData name="Lynn Payne" userId="a2bc380c-e80a-4173-b7db-6c2bb0bcdf5b" providerId="ADAL" clId="{1EA4AF32-3DD4-44CB-A2F6-BA3EB38EAB46}" dt="2024-06-26T19:45:29.304" v="1169" actId="20577"/>
      <pc:docMkLst>
        <pc:docMk/>
      </pc:docMkLst>
      <pc:sldChg chg="addSp delSp modSp mod">
        <pc:chgData name="Lynn Payne" userId="a2bc380c-e80a-4173-b7db-6c2bb0bcdf5b" providerId="ADAL" clId="{1EA4AF32-3DD4-44CB-A2F6-BA3EB38EAB46}" dt="2024-06-26T16:50:32.238" v="1162" actId="1076"/>
        <pc:sldMkLst>
          <pc:docMk/>
          <pc:sldMk cId="1160782578" sldId="257"/>
        </pc:sldMkLst>
      </pc:sldChg>
      <pc:sldChg chg="modSp mod">
        <pc:chgData name="Lynn Payne" userId="a2bc380c-e80a-4173-b7db-6c2bb0bcdf5b" providerId="ADAL" clId="{1EA4AF32-3DD4-44CB-A2F6-BA3EB38EAB46}" dt="2024-06-26T19:45:29.304" v="1169" actId="20577"/>
        <pc:sldMkLst>
          <pc:docMk/>
          <pc:sldMk cId="1211213699" sldId="269"/>
        </pc:sldMkLst>
      </pc:sldChg>
      <pc:sldChg chg="modSp mod">
        <pc:chgData name="Lynn Payne" userId="a2bc380c-e80a-4173-b7db-6c2bb0bcdf5b" providerId="ADAL" clId="{1EA4AF32-3DD4-44CB-A2F6-BA3EB38EAB46}" dt="2024-06-26T16:19:53.207" v="213" actId="20577"/>
        <pc:sldMkLst>
          <pc:docMk/>
          <pc:sldMk cId="1358105559" sldId="271"/>
        </pc:sldMkLst>
      </pc:sldChg>
      <pc:sldChg chg="modSp mod">
        <pc:chgData name="Lynn Payne" userId="a2bc380c-e80a-4173-b7db-6c2bb0bcdf5b" providerId="ADAL" clId="{1EA4AF32-3DD4-44CB-A2F6-BA3EB38EAB46}" dt="2024-06-26T16:38:11.186" v="1156" actId="27636"/>
        <pc:sldMkLst>
          <pc:docMk/>
          <pc:sldMk cId="1276089187" sldId="281"/>
        </pc:sldMkLst>
      </pc:sldChg>
      <pc:sldChg chg="addSp delSp modSp mod">
        <pc:chgData name="Lynn Payne" userId="a2bc380c-e80a-4173-b7db-6c2bb0bcdf5b" providerId="ADAL" clId="{1EA4AF32-3DD4-44CB-A2F6-BA3EB38EAB46}" dt="2024-06-26T16:52:02.320" v="1166" actId="1076"/>
        <pc:sldMkLst>
          <pc:docMk/>
          <pc:sldMk cId="4175998546" sldId="289"/>
        </pc:sldMkLst>
      </pc:sldChg>
      <pc:sldChg chg="modSp mod">
        <pc:chgData name="Lynn Payne" userId="a2bc380c-e80a-4173-b7db-6c2bb0bcdf5b" providerId="ADAL" clId="{1EA4AF32-3DD4-44CB-A2F6-BA3EB38EAB46}" dt="2024-06-26T16:32:09.764" v="952" actId="20577"/>
        <pc:sldMkLst>
          <pc:docMk/>
          <pc:sldMk cId="3219962979" sldId="300"/>
        </pc:sldMkLst>
      </pc:sldChg>
      <pc:sldChg chg="modSp mod">
        <pc:chgData name="Lynn Payne" userId="a2bc380c-e80a-4173-b7db-6c2bb0bcdf5b" providerId="ADAL" clId="{1EA4AF32-3DD4-44CB-A2F6-BA3EB38EAB46}" dt="2024-06-26T16:31:55.821" v="914" actId="20577"/>
        <pc:sldMkLst>
          <pc:docMk/>
          <pc:sldMk cId="2191016953" sldId="301"/>
        </pc:sldMkLst>
      </pc:sldChg>
      <pc:sldChg chg="modSp mod">
        <pc:chgData name="Lynn Payne" userId="a2bc380c-e80a-4173-b7db-6c2bb0bcdf5b" providerId="ADAL" clId="{1EA4AF32-3DD4-44CB-A2F6-BA3EB38EAB46}" dt="2024-06-26T16:23:36.999" v="432" actId="20577"/>
        <pc:sldMkLst>
          <pc:docMk/>
          <pc:sldMk cId="1442688721" sldId="302"/>
        </pc:sldMkLst>
      </pc:sldChg>
    </pc:docChg>
  </pc:docChgLst>
  <pc:docChgLst>
    <pc:chgData name="Claire Wicking" userId="73ca2528-1bbb-4c26-af9e-036b639a3943" providerId="ADAL" clId="{A6660D76-67C4-4929-85CB-F3AAB5F35139}"/>
    <pc:docChg chg="addSld delSld modSld sldOrd addMainMaster">
      <pc:chgData name="Claire Wicking" userId="73ca2528-1bbb-4c26-af9e-036b639a3943" providerId="ADAL" clId="{A6660D76-67C4-4929-85CB-F3AAB5F35139}" dt="2025-03-21T13:40:03.612" v="111"/>
      <pc:docMkLst>
        <pc:docMk/>
      </pc:docMkLst>
      <pc:sldChg chg="ord">
        <pc:chgData name="Claire Wicking" userId="73ca2528-1bbb-4c26-af9e-036b639a3943" providerId="ADAL" clId="{A6660D76-67C4-4929-85CB-F3AAB5F35139}" dt="2025-03-21T13:17:45.100" v="1"/>
        <pc:sldMkLst>
          <pc:docMk/>
          <pc:sldMk cId="1160782578" sldId="257"/>
        </pc:sldMkLst>
      </pc:sldChg>
      <pc:sldChg chg="del">
        <pc:chgData name="Claire Wicking" userId="73ca2528-1bbb-4c26-af9e-036b639a3943" providerId="ADAL" clId="{A6660D76-67C4-4929-85CB-F3AAB5F35139}" dt="2025-03-21T13:35:24.472" v="85" actId="2696"/>
        <pc:sldMkLst>
          <pc:docMk/>
          <pc:sldMk cId="2333404181" sldId="266"/>
        </pc:sldMkLst>
      </pc:sldChg>
      <pc:sldChg chg="del">
        <pc:chgData name="Claire Wicking" userId="73ca2528-1bbb-4c26-af9e-036b639a3943" providerId="ADAL" clId="{A6660D76-67C4-4929-85CB-F3AAB5F35139}" dt="2025-03-21T13:39:57.349" v="107" actId="2696"/>
        <pc:sldMkLst>
          <pc:docMk/>
          <pc:sldMk cId="2017649883" sldId="267"/>
        </pc:sldMkLst>
      </pc:sldChg>
      <pc:sldChg chg="modSp mod">
        <pc:chgData name="Claire Wicking" userId="73ca2528-1bbb-4c26-af9e-036b639a3943" providerId="ADAL" clId="{A6660D76-67C4-4929-85CB-F3AAB5F35139}" dt="2025-03-21T13:37:50.195" v="96" actId="20577"/>
        <pc:sldMkLst>
          <pc:docMk/>
          <pc:sldMk cId="724906914" sldId="268"/>
        </pc:sldMkLst>
      </pc:sldChg>
      <pc:sldChg chg="ord">
        <pc:chgData name="Claire Wicking" userId="73ca2528-1bbb-4c26-af9e-036b639a3943" providerId="ADAL" clId="{A6660D76-67C4-4929-85CB-F3AAB5F35139}" dt="2025-03-21T13:40:03.612" v="111"/>
        <pc:sldMkLst>
          <pc:docMk/>
          <pc:sldMk cId="4175998546" sldId="289"/>
        </pc:sldMkLst>
      </pc:sldChg>
      <pc:sldChg chg="modSp mod">
        <pc:chgData name="Claire Wicking" userId="73ca2528-1bbb-4c26-af9e-036b639a3943" providerId="ADAL" clId="{A6660D76-67C4-4929-85CB-F3AAB5F35139}" dt="2025-03-21T13:33:58.214" v="81" actId="20577"/>
        <pc:sldMkLst>
          <pc:docMk/>
          <pc:sldMk cId="3219962979" sldId="300"/>
        </pc:sldMkLst>
      </pc:sldChg>
      <pc:sldChg chg="del">
        <pc:chgData name="Claire Wicking" userId="73ca2528-1bbb-4c26-af9e-036b639a3943" providerId="ADAL" clId="{A6660D76-67C4-4929-85CB-F3AAB5F35139}" dt="2025-03-21T13:20:10.597" v="4" actId="2696"/>
        <pc:sldMkLst>
          <pc:docMk/>
          <pc:sldMk cId="235991493" sldId="306"/>
        </pc:sldMkLst>
      </pc:sldChg>
      <pc:sldChg chg="add">
        <pc:chgData name="Claire Wicking" userId="73ca2528-1bbb-4c26-af9e-036b639a3943" providerId="ADAL" clId="{A6660D76-67C4-4929-85CB-F3AAB5F35139}" dt="2025-03-21T13:20:06.081" v="3"/>
        <pc:sldMkLst>
          <pc:docMk/>
          <pc:sldMk cId="2640775219" sldId="307"/>
        </pc:sldMkLst>
      </pc:sldChg>
      <pc:sldChg chg="add">
        <pc:chgData name="Claire Wicking" userId="73ca2528-1bbb-4c26-af9e-036b639a3943" providerId="ADAL" clId="{A6660D76-67C4-4929-85CB-F3AAB5F35139}" dt="2025-03-21T13:34:53.603" v="83"/>
        <pc:sldMkLst>
          <pc:docMk/>
          <pc:sldMk cId="2606276706" sldId="308"/>
        </pc:sldMkLst>
      </pc:sldChg>
      <pc:sldChg chg="add">
        <pc:chgData name="Claire Wicking" userId="73ca2528-1bbb-4c26-af9e-036b639a3943" providerId="ADAL" clId="{A6660D76-67C4-4929-85CB-F3AAB5F35139}" dt="2025-03-21T13:38:59.294" v="98"/>
        <pc:sldMkLst>
          <pc:docMk/>
          <pc:sldMk cId="3514149852" sldId="309"/>
        </pc:sldMkLst>
      </pc:sldChg>
      <pc:sldChg chg="add del">
        <pc:chgData name="Claire Wicking" userId="73ca2528-1bbb-4c26-af9e-036b639a3943" providerId="ADAL" clId="{A6660D76-67C4-4929-85CB-F3AAB5F35139}" dt="2025-03-21T13:35:35.300" v="86" actId="2696"/>
        <pc:sldMkLst>
          <pc:docMk/>
          <pc:sldMk cId="3538020356" sldId="309"/>
        </pc:sldMkLst>
      </pc:sldChg>
      <pc:sldChg chg="add">
        <pc:chgData name="Claire Wicking" userId="73ca2528-1bbb-4c26-af9e-036b639a3943" providerId="ADAL" clId="{A6660D76-67C4-4929-85CB-F3AAB5F35139}" dt="2025-03-21T13:39:03.475" v="100"/>
        <pc:sldMkLst>
          <pc:docMk/>
          <pc:sldMk cId="1525579597" sldId="310"/>
        </pc:sldMkLst>
      </pc:sldChg>
      <pc:sldChg chg="add">
        <pc:chgData name="Claire Wicking" userId="73ca2528-1bbb-4c26-af9e-036b639a3943" providerId="ADAL" clId="{A6660D76-67C4-4929-85CB-F3AAB5F35139}" dt="2025-03-21T13:39:06.461" v="102"/>
        <pc:sldMkLst>
          <pc:docMk/>
          <pc:sldMk cId="3929063184" sldId="311"/>
        </pc:sldMkLst>
      </pc:sldChg>
      <pc:sldChg chg="add">
        <pc:chgData name="Claire Wicking" userId="73ca2528-1bbb-4c26-af9e-036b639a3943" providerId="ADAL" clId="{A6660D76-67C4-4929-85CB-F3AAB5F35139}" dt="2025-03-21T13:39:09.899" v="104"/>
        <pc:sldMkLst>
          <pc:docMk/>
          <pc:sldMk cId="503416118" sldId="312"/>
        </pc:sldMkLst>
      </pc:sldChg>
      <pc:sldChg chg="add">
        <pc:chgData name="Claire Wicking" userId="73ca2528-1bbb-4c26-af9e-036b639a3943" providerId="ADAL" clId="{A6660D76-67C4-4929-85CB-F3AAB5F35139}" dt="2025-03-21T13:39:13.086" v="106"/>
        <pc:sldMkLst>
          <pc:docMk/>
          <pc:sldMk cId="146560431" sldId="313"/>
        </pc:sldMkLst>
      </pc:sldChg>
      <pc:sldChg chg="add">
        <pc:chgData name="Claire Wicking" userId="73ca2528-1bbb-4c26-af9e-036b639a3943" providerId="ADAL" clId="{A6660D76-67C4-4929-85CB-F3AAB5F35139}" dt="2025-03-21T13:40:00.611" v="109"/>
        <pc:sldMkLst>
          <pc:docMk/>
          <pc:sldMk cId="92333042" sldId="314"/>
        </pc:sldMkLst>
      </pc:sldChg>
      <pc:sldMasterChg chg="add addSldLayout">
        <pc:chgData name="Claire Wicking" userId="73ca2528-1bbb-4c26-af9e-036b639a3943" providerId="ADAL" clId="{A6660D76-67C4-4929-85CB-F3AAB5F35139}" dt="2025-03-21T13:34:53.601" v="82" actId="27028"/>
        <pc:sldMasterMkLst>
          <pc:docMk/>
          <pc:sldMasterMk cId="1172155556" sldId="2147483672"/>
        </pc:sldMasterMkLst>
        <pc:sldLayoutChg chg="add">
          <pc:chgData name="Claire Wicking" userId="73ca2528-1bbb-4c26-af9e-036b639a3943" providerId="ADAL" clId="{A6660D76-67C4-4929-85CB-F3AAB5F35139}" dt="2025-03-21T13:20:06.081" v="2" actId="27028"/>
          <pc:sldLayoutMkLst>
            <pc:docMk/>
            <pc:sldMasterMk cId="1172155556" sldId="2147483672"/>
            <pc:sldLayoutMk cId="1929920455" sldId="2147483673"/>
          </pc:sldLayoutMkLst>
        </pc:sldLayoutChg>
        <pc:sldLayoutChg chg="add">
          <pc:chgData name="Claire Wicking" userId="73ca2528-1bbb-4c26-af9e-036b639a3943" providerId="ADAL" clId="{A6660D76-67C4-4929-85CB-F3AAB5F35139}" dt="2025-03-21T13:34:53.601" v="82" actId="27028"/>
          <pc:sldLayoutMkLst>
            <pc:docMk/>
            <pc:sldMasterMk cId="1172155556" sldId="2147483672"/>
            <pc:sldLayoutMk cId="602388385" sldId="2147483674"/>
          </pc:sldLayoutMkLst>
        </pc:sldLayoutChg>
      </pc:sldMasterChg>
    </pc:docChg>
  </pc:docChgLst>
  <pc:docChgLst>
    <pc:chgData name="Andrea Streets" userId="3bdeeb9d-172f-4947-b884-111000fd30c7" providerId="ADAL" clId="{4C6596F1-38B8-4FA1-B639-E7913AF6F993}"/>
    <pc:docChg chg="addSld delSld modSld">
      <pc:chgData name="Andrea Streets" userId="3bdeeb9d-172f-4947-b884-111000fd30c7" providerId="ADAL" clId="{4C6596F1-38B8-4FA1-B639-E7913AF6F993}" dt="2025-06-25T19:41:04.304" v="5" actId="20577"/>
      <pc:docMkLst>
        <pc:docMk/>
      </pc:docMkLst>
      <pc:sldChg chg="del">
        <pc:chgData name="Andrea Streets" userId="3bdeeb9d-172f-4947-b884-111000fd30c7" providerId="ADAL" clId="{4C6596F1-38B8-4FA1-B639-E7913AF6F993}" dt="2025-06-25T19:40:54.491" v="1" actId="47"/>
        <pc:sldMkLst>
          <pc:docMk/>
          <pc:sldMk cId="4003477510" sldId="303"/>
        </pc:sldMkLst>
      </pc:sldChg>
      <pc:sldChg chg="modSp add mod">
        <pc:chgData name="Andrea Streets" userId="3bdeeb9d-172f-4947-b884-111000fd30c7" providerId="ADAL" clId="{4C6596F1-38B8-4FA1-B639-E7913AF6F993}" dt="2025-06-25T19:41:04.304" v="5" actId="20577"/>
        <pc:sldMkLst>
          <pc:docMk/>
          <pc:sldMk cId="1466700307" sldId="315"/>
        </pc:sldMkLst>
        <pc:spChg chg="mod">
          <ac:chgData name="Andrea Streets" userId="3bdeeb9d-172f-4947-b884-111000fd30c7" providerId="ADAL" clId="{4C6596F1-38B8-4FA1-B639-E7913AF6F993}" dt="2025-06-25T19:41:04.304" v="5" actId="20577"/>
          <ac:spMkLst>
            <pc:docMk/>
            <pc:sldMk cId="1466700307" sldId="315"/>
            <ac:spMk id="4" creationId="{012CBE2A-F286-440A-1D97-2127E3EE1929}"/>
          </ac:spMkLst>
        </pc:spChg>
      </pc:sldChg>
    </pc:docChg>
  </pc:docChgLst>
  <pc:docChgLst>
    <pc:chgData name="Chloe Woodfield" userId="f5c6668f-a704-49ba-abcc-7f8148455d4a" providerId="ADAL" clId="{6A081B40-B722-47C6-B2AF-67BEDDE884E5}"/>
    <pc:docChg chg="custSel modSld">
      <pc:chgData name="Chloe Woodfield" userId="f5c6668f-a704-49ba-abcc-7f8148455d4a" providerId="ADAL" clId="{6A081B40-B722-47C6-B2AF-67BEDDE884E5}" dt="2025-03-11T12:24:15.592" v="0" actId="21"/>
      <pc:docMkLst>
        <pc:docMk/>
      </pc:docMkLst>
      <pc:sldChg chg="delSp mod">
        <pc:chgData name="Chloe Woodfield" userId="f5c6668f-a704-49ba-abcc-7f8148455d4a" providerId="ADAL" clId="{6A081B40-B722-47C6-B2AF-67BEDDE884E5}" dt="2025-03-11T12:24:15.592" v="0" actId="21"/>
        <pc:sldMkLst>
          <pc:docMk/>
          <pc:sldMk cId="1160782578" sldId="25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B576ED-0528-40C2-8CEA-A0F7ECCFE5FA}" type="datetimeFigureOut">
              <a:rPr lang="en-GB" smtClean="0"/>
              <a:t>25/06/2025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6B34E5-698E-4322-BEF0-72CA50FA6773}" type="slidenum">
              <a:rPr lang="en-GB" smtClean="0"/>
              <a:t>‹#›</a:t>
            </a:fld>
            <a:endParaRPr lang="en-GB"/>
          </a:p>
        </p:txBody>
      </p:sp>
    </p:spTree>
    <p:extLst>
      <p:ext uri="{BB962C8B-B14F-4D97-AF65-F5344CB8AC3E}">
        <p14:creationId xmlns:p14="http://schemas.microsoft.com/office/powerpoint/2010/main" val="2191948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3416253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2351759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40861295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023883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EA1AC0-451C-492D-B241-75A2F4664D7F}" type="datetimeFigureOut">
              <a:rPr lang="en-GB" smtClean="0"/>
              <a:t>25/06/2025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29920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02388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17500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4EA1AC0-451C-492D-B241-75A2F4664D7F}" type="datetimeFigureOut">
              <a:rPr lang="en-GB" smtClean="0"/>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3806545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4EA1AC0-451C-492D-B241-75A2F4664D7F}" type="datetimeFigureOut">
              <a:rPr lang="en-GB" smtClean="0"/>
              <a:t>25/06/2025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570368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4EA1AC0-451C-492D-B241-75A2F4664D7F}" type="datetimeFigureOut">
              <a:rPr lang="en-GB" smtClean="0"/>
              <a:t>25/06/2025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9880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EA1AC0-451C-492D-B241-75A2F4664D7F}" type="datetimeFigureOut">
              <a:rPr lang="en-GB" smtClean="0"/>
              <a:t>25/06/2025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29920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A1AC0-451C-492D-B241-75A2F4664D7F}" type="datetimeFigureOut">
              <a:rPr lang="en-GB" smtClean="0"/>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163192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A1AC0-451C-492D-B241-75A2F4664D7F}" type="datetimeFigureOut">
              <a:rPr lang="en-GB" smtClean="0"/>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898509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7000">
              <a:schemeClr val="bg1"/>
            </a:gs>
            <a:gs pos="88000">
              <a:schemeClr val="accent6">
                <a:lumMod val="40000"/>
                <a:lumOff val="60000"/>
              </a:schemeClr>
            </a:gs>
            <a:gs pos="71000">
              <a:schemeClr val="bg1"/>
            </a:gs>
            <a:gs pos="83000">
              <a:schemeClr val="accent1">
                <a:lumMod val="5000"/>
                <a:lumOff val="95000"/>
              </a:schemeClr>
            </a:gs>
            <a:gs pos="92000">
              <a:srgbClr val="92D050"/>
            </a:gs>
            <a:gs pos="96000">
              <a:srgbClr val="00B050"/>
            </a:gs>
            <a:gs pos="100000">
              <a:srgbClr val="018A2A"/>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EA1AC0-451C-492D-B241-75A2F4664D7F}" type="datetimeFigureOut">
              <a:rPr lang="en-GB" smtClean="0"/>
              <a:t>25/06/2025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D802C6-BCBD-44AD-8975-9945E4BF6B98}" type="slidenum">
              <a:rPr lang="en-GB" smtClean="0"/>
              <a:t>‹#›</a:t>
            </a:fld>
            <a:endParaRPr lang="en-GB"/>
          </a:p>
        </p:txBody>
      </p:sp>
    </p:spTree>
    <p:extLst>
      <p:ext uri="{BB962C8B-B14F-4D97-AF65-F5344CB8AC3E}">
        <p14:creationId xmlns:p14="http://schemas.microsoft.com/office/powerpoint/2010/main" val="11721555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7000">
              <a:schemeClr val="bg1"/>
            </a:gs>
            <a:gs pos="88000">
              <a:schemeClr val="accent6">
                <a:lumMod val="40000"/>
                <a:lumOff val="60000"/>
              </a:schemeClr>
            </a:gs>
            <a:gs pos="71000">
              <a:schemeClr val="bg1"/>
            </a:gs>
            <a:gs pos="83000">
              <a:schemeClr val="accent1">
                <a:lumMod val="5000"/>
                <a:lumOff val="95000"/>
              </a:schemeClr>
            </a:gs>
            <a:gs pos="92000">
              <a:srgbClr val="92D050"/>
            </a:gs>
            <a:gs pos="96000">
              <a:srgbClr val="00B050"/>
            </a:gs>
            <a:gs pos="100000">
              <a:srgbClr val="018A2A"/>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EA1AC0-451C-492D-B241-75A2F4664D7F}" type="datetimeFigureOut">
              <a:rPr lang="en-GB" smtClean="0"/>
              <a:t>25/06/2025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D802C6-BCBD-44AD-8975-9945E4BF6B98}" type="slidenum">
              <a:rPr lang="en-GB" smtClean="0"/>
              <a:t>‹#›</a:t>
            </a:fld>
            <a:endParaRPr lang="en-GB"/>
          </a:p>
        </p:txBody>
      </p:sp>
    </p:spTree>
    <p:extLst>
      <p:ext uri="{BB962C8B-B14F-4D97-AF65-F5344CB8AC3E}">
        <p14:creationId xmlns:p14="http://schemas.microsoft.com/office/powerpoint/2010/main" val="1172155556"/>
      </p:ext>
    </p:extLst>
  </p:cSld>
  <p:clrMap bg1="lt1" tx1="dk1" bg2="lt2" tx2="dk2" accent1="accent1" accent2="accent2" accent3="accent3" accent4="accent4" accent5="accent5" accent6="accent6" hlink="hlink" folHlink="folHlink"/>
  <p:sldLayoutIdLst>
    <p:sldLayoutId id="2147483674" r:id="rId1"/>
    <p:sldLayoutId id="214748367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8" Type="http://schemas.openxmlformats.org/officeDocument/2006/relationships/hyperlink" Target="https://twitter.com/KEITS_Training" TargetMode="External"/><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hyperlink" Target="http://www.facebook.com/keitstrainingservices" TargetMode="External"/><Relationship Id="rId1" Type="http://schemas.openxmlformats.org/officeDocument/2006/relationships/slideLayout" Target="../slideLayouts/slideLayout7.xml"/><Relationship Id="rId6" Type="http://schemas.openxmlformats.org/officeDocument/2006/relationships/hyperlink" Target="https://www.youtube.com/channel/UCzeS4M0PR2u15eEAzKmHwbA" TargetMode="External"/><Relationship Id="rId5" Type="http://schemas.openxmlformats.org/officeDocument/2006/relationships/image" Target="../media/image20.png"/><Relationship Id="rId10" Type="http://schemas.openxmlformats.org/officeDocument/2006/relationships/image" Target="../media/image6.png"/><Relationship Id="rId4" Type="http://schemas.openxmlformats.org/officeDocument/2006/relationships/hyperlink" Target="http://www.instagram.com/keitstrainingservices" TargetMode="External"/><Relationship Id="rId9" Type="http://schemas.openxmlformats.org/officeDocument/2006/relationships/image" Target="../media/image2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logo&#10;&#10;Description automatically generated">
            <a:extLst>
              <a:ext uri="{FF2B5EF4-FFF2-40B4-BE49-F238E27FC236}">
                <a16:creationId xmlns:a16="http://schemas.microsoft.com/office/drawing/2014/main" id="{7D507A7B-95EB-47BF-8CFC-67EE104EA5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55758" y="117323"/>
            <a:ext cx="1407546" cy="732679"/>
          </a:xfrm>
          <a:prstGeom prst="rect">
            <a:avLst/>
          </a:prstGeom>
        </p:spPr>
      </p:pic>
      <p:pic>
        <p:nvPicPr>
          <p:cNvPr id="15" name="Picture 14" descr="Logo&#10;&#10;Description automatically generated">
            <a:extLst>
              <a:ext uri="{FF2B5EF4-FFF2-40B4-BE49-F238E27FC236}">
                <a16:creationId xmlns:a16="http://schemas.microsoft.com/office/drawing/2014/main" id="{F18CD6A2-1A4C-4002-B002-2D61F00511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697" y="117324"/>
            <a:ext cx="732678" cy="732678"/>
          </a:xfrm>
          <a:prstGeom prst="rect">
            <a:avLst/>
          </a:prstGeom>
        </p:spPr>
      </p:pic>
      <p:sp>
        <p:nvSpPr>
          <p:cNvPr id="7" name="TextBox 6">
            <a:extLst>
              <a:ext uri="{FF2B5EF4-FFF2-40B4-BE49-F238E27FC236}">
                <a16:creationId xmlns:a16="http://schemas.microsoft.com/office/drawing/2014/main" id="{202FA490-B11A-4D90-8BBD-7F18708DC038}"/>
              </a:ext>
            </a:extLst>
          </p:cNvPr>
          <p:cNvSpPr txBox="1"/>
          <p:nvPr/>
        </p:nvSpPr>
        <p:spPr>
          <a:xfrm>
            <a:off x="777384" y="314207"/>
            <a:ext cx="10500216" cy="1754326"/>
          </a:xfrm>
          <a:prstGeom prst="rect">
            <a:avLst/>
          </a:prstGeom>
          <a:noFill/>
        </p:spPr>
        <p:txBody>
          <a:bodyPr wrap="square" rtlCol="0">
            <a:spAutoFit/>
          </a:bodyPr>
          <a:lstStyle/>
          <a:p>
            <a:pPr algn="ctr"/>
            <a:r>
              <a:rPr lang="en-GB" sz="3600" b="1" dirty="0">
                <a:latin typeface="Arial" pitchFamily="34" charset="0"/>
                <a:cs typeface="Arial" pitchFamily="34" charset="0"/>
              </a:rPr>
              <a:t>Retailer</a:t>
            </a:r>
            <a:r>
              <a:rPr lang="en-GB" sz="3600" b="1" dirty="0">
                <a:solidFill>
                  <a:schemeClr val="tx1"/>
                </a:solidFill>
                <a:latin typeface="Arial" pitchFamily="34" charset="0"/>
                <a:cs typeface="Arial" pitchFamily="34" charset="0"/>
              </a:rPr>
              <a:t> </a:t>
            </a:r>
          </a:p>
          <a:p>
            <a:pPr algn="ctr"/>
            <a:r>
              <a:rPr lang="en-GB" sz="3600" b="1" dirty="0">
                <a:solidFill>
                  <a:schemeClr val="tx1"/>
                </a:solidFill>
                <a:latin typeface="Arial" pitchFamily="34" charset="0"/>
                <a:cs typeface="Arial" pitchFamily="34" charset="0"/>
              </a:rPr>
              <a:t>Level 2 </a:t>
            </a:r>
          </a:p>
          <a:p>
            <a:pPr algn="ctr"/>
            <a:r>
              <a:rPr lang="en-GB" sz="3600" b="1" dirty="0">
                <a:latin typeface="Arial" pitchFamily="34" charset="0"/>
                <a:cs typeface="Arial" pitchFamily="34" charset="0"/>
              </a:rPr>
              <a:t>Apprentice Information </a:t>
            </a:r>
            <a:endParaRPr lang="en-GB" sz="3600" b="1" dirty="0">
              <a:solidFill>
                <a:schemeClr val="tx1"/>
              </a:solidFill>
              <a:latin typeface="Arial" pitchFamily="34" charset="0"/>
              <a:cs typeface="Arial" pitchFamily="34" charset="0"/>
            </a:endParaRPr>
          </a:p>
        </p:txBody>
      </p:sp>
      <p:sp>
        <p:nvSpPr>
          <p:cNvPr id="8" name="Title 3">
            <a:extLst>
              <a:ext uri="{FF2B5EF4-FFF2-40B4-BE49-F238E27FC236}">
                <a16:creationId xmlns:a16="http://schemas.microsoft.com/office/drawing/2014/main" id="{F045AA35-7F21-4182-A03E-7E1884AE2353}"/>
              </a:ext>
            </a:extLst>
          </p:cNvPr>
          <p:cNvSpPr txBox="1">
            <a:spLocks/>
          </p:cNvSpPr>
          <p:nvPr/>
        </p:nvSpPr>
        <p:spPr>
          <a:xfrm>
            <a:off x="155697" y="3366657"/>
            <a:ext cx="11725522" cy="13335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4000" dirty="0">
              <a:latin typeface="Arial" pitchFamily="34" charset="0"/>
              <a:cs typeface="Arial" pitchFamily="34" charset="0"/>
            </a:endParaRPr>
          </a:p>
        </p:txBody>
      </p:sp>
      <p:pic>
        <p:nvPicPr>
          <p:cNvPr id="4" name="Picture 3">
            <a:extLst>
              <a:ext uri="{FF2B5EF4-FFF2-40B4-BE49-F238E27FC236}">
                <a16:creationId xmlns:a16="http://schemas.microsoft.com/office/drawing/2014/main" id="{B2CEB63C-98B3-437A-AD46-46066F072240}"/>
              </a:ext>
            </a:extLst>
          </p:cNvPr>
          <p:cNvPicPr>
            <a:picLocks noChangeAspect="1"/>
          </p:cNvPicPr>
          <p:nvPr/>
        </p:nvPicPr>
        <p:blipFill>
          <a:blip r:embed="rId4"/>
          <a:stretch>
            <a:fillRect/>
          </a:stretch>
        </p:blipFill>
        <p:spPr>
          <a:xfrm>
            <a:off x="5741378" y="5918117"/>
            <a:ext cx="578142" cy="777740"/>
          </a:xfrm>
          <a:prstGeom prst="rect">
            <a:avLst/>
          </a:prstGeom>
        </p:spPr>
      </p:pic>
      <p:pic>
        <p:nvPicPr>
          <p:cNvPr id="11" name="Picture 10" descr="A picture containing text, sign, green, highway&#10;&#10;Description automatically generated">
            <a:extLst>
              <a:ext uri="{FF2B5EF4-FFF2-40B4-BE49-F238E27FC236}">
                <a16:creationId xmlns:a16="http://schemas.microsoft.com/office/drawing/2014/main" id="{0D83AD0C-12A9-4E31-A109-7BD9C9557D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5697" y="1927130"/>
            <a:ext cx="3160997" cy="3990987"/>
          </a:xfrm>
          <a:prstGeom prst="rect">
            <a:avLst/>
          </a:prstGeom>
        </p:spPr>
      </p:pic>
      <p:pic>
        <p:nvPicPr>
          <p:cNvPr id="6" name="Picture 5" descr="Man holding up open sign">
            <a:extLst>
              <a:ext uri="{FF2B5EF4-FFF2-40B4-BE49-F238E27FC236}">
                <a16:creationId xmlns:a16="http://schemas.microsoft.com/office/drawing/2014/main" id="{99EDDF40-5631-1EBC-F632-BB100BD5BC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53137" y="2387852"/>
            <a:ext cx="4780328" cy="3069542"/>
          </a:xfrm>
          <a:prstGeom prst="rect">
            <a:avLst/>
          </a:prstGeom>
        </p:spPr>
      </p:pic>
    </p:spTree>
    <p:extLst>
      <p:ext uri="{BB962C8B-B14F-4D97-AF65-F5344CB8AC3E}">
        <p14:creationId xmlns:p14="http://schemas.microsoft.com/office/powerpoint/2010/main" val="1160782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270C4-B51E-4413-9FCC-F5E38A36EEA6}"/>
              </a:ext>
            </a:extLst>
          </p:cNvPr>
          <p:cNvSpPr>
            <a:spLocks noGrp="1"/>
          </p:cNvSpPr>
          <p:nvPr>
            <p:ph type="title"/>
          </p:nvPr>
        </p:nvSpPr>
        <p:spPr/>
        <p:txBody>
          <a:bodyPr>
            <a:normAutofit/>
          </a:bodyPr>
          <a:lstStyle/>
          <a:p>
            <a:pPr algn="ctr"/>
            <a:r>
              <a:rPr lang="en-US" dirty="0">
                <a:latin typeface="Arial" panose="020B0604020202020204" pitchFamily="34" charset="0"/>
                <a:cs typeface="Arial" panose="020B0604020202020204" pitchFamily="34" charset="0"/>
              </a:rPr>
              <a:t>Session Content</a:t>
            </a:r>
            <a:endParaRPr lang="en-GB" dirty="0">
              <a:latin typeface="Arial" panose="020B0604020202020204" pitchFamily="34" charset="0"/>
              <a:cs typeface="Arial" panose="020B0604020202020204" pitchFamily="34" charset="0"/>
            </a:endParaRPr>
          </a:p>
        </p:txBody>
      </p:sp>
      <p:sp>
        <p:nvSpPr>
          <p:cNvPr id="6" name="Content Placeholder 4">
            <a:extLst>
              <a:ext uri="{FF2B5EF4-FFF2-40B4-BE49-F238E27FC236}">
                <a16:creationId xmlns:a16="http://schemas.microsoft.com/office/drawing/2014/main" id="{FE592CFF-0BEC-2696-5B2D-261DD53907FE}"/>
              </a:ext>
            </a:extLst>
          </p:cNvPr>
          <p:cNvSpPr>
            <a:spLocks noGrp="1"/>
          </p:cNvSpPr>
          <p:nvPr>
            <p:ph idx="1"/>
          </p:nvPr>
        </p:nvSpPr>
        <p:spPr>
          <a:xfrm>
            <a:off x="838200" y="1825625"/>
            <a:ext cx="10515600" cy="4351338"/>
          </a:xfrm>
        </p:spPr>
        <p:txBody>
          <a:bodyPr/>
          <a:lstStyle/>
          <a:p>
            <a:pPr marL="0" marR="0" lvl="0" indent="0" algn="l" defTabSz="711200" rtl="0" eaLnBrk="1" fontAlgn="auto" latinLnBrk="0" hangingPunct="1">
              <a:lnSpc>
                <a:spcPct val="90000"/>
              </a:lnSpc>
              <a:spcBef>
                <a:spcPct val="0"/>
              </a:spcBef>
              <a:spcAft>
                <a:spcPct val="350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 each session you will cover some or all of the following:</a:t>
            </a:r>
          </a:p>
          <a:p>
            <a:pPr marL="285750" marR="0" lvl="1" indent="-285750" algn="l" defTabSz="533400" rtl="0"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Training in Skills, Knowledge and </a:t>
            </a:r>
            <a:r>
              <a:rPr kumimoji="0" 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Behaviours</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will be delivered by both your employer and your TC and your progress will be reviewed.</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1" indent="-285750" algn="l" defTabSz="533400" rtl="0"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Course work which may include case studies, projects, quizzes, collation of video and/or photographic evidence, work-books etc. will be set and assessed by your TC and you will be provided with developmental feedback to assist you with improvements.</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1" indent="-285750" algn="l" defTabSz="533400" rtl="0"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Your Off Job Training log will be reviewed and updated. </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1" indent="-285750" algn="l" defTabSz="533400" rtl="0"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TC’s will also provide training for the wider curriculum to include </a:t>
            </a:r>
            <a:r>
              <a:rPr kumimoji="0" 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maths</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English, Equality &amp; Diversity, e-safety, Safeguarding, Prevent (including British Values) &amp; relevant Information, Advice &amp; Guidance.</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1" indent="-285750" algn="l" defTabSz="533400" rtl="0"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Directed work and study to be completed by next session will be agreed and recorded by you, your employer or representative and the TC.</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n-GB" dirty="0"/>
          </a:p>
        </p:txBody>
      </p:sp>
    </p:spTree>
    <p:extLst>
      <p:ext uri="{BB962C8B-B14F-4D97-AF65-F5344CB8AC3E}">
        <p14:creationId xmlns:p14="http://schemas.microsoft.com/office/powerpoint/2010/main" val="1137465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E5A37-6661-7999-8328-26A608F60900}"/>
              </a:ext>
            </a:extLst>
          </p:cNvPr>
          <p:cNvSpPr>
            <a:spLocks noGrp="1"/>
          </p:cNvSpPr>
          <p:nvPr>
            <p:ph type="title"/>
          </p:nvPr>
        </p:nvSpPr>
        <p:spPr/>
        <p:txBody>
          <a:bodyPr/>
          <a:lstStyle/>
          <a:p>
            <a:pPr algn="ctr"/>
            <a:r>
              <a:rPr lang="en-GB" b="1"/>
              <a:t>Off Job Training</a:t>
            </a:r>
          </a:p>
        </p:txBody>
      </p:sp>
      <p:sp>
        <p:nvSpPr>
          <p:cNvPr id="4" name="Content Placeholder 3">
            <a:extLst>
              <a:ext uri="{FF2B5EF4-FFF2-40B4-BE49-F238E27FC236}">
                <a16:creationId xmlns:a16="http://schemas.microsoft.com/office/drawing/2014/main" id="{012CBE2A-F286-440A-1D97-2127E3EE1929}"/>
              </a:ext>
            </a:extLst>
          </p:cNvPr>
          <p:cNvSpPr>
            <a:spLocks noGrp="1"/>
          </p:cNvSpPr>
          <p:nvPr>
            <p:ph idx="1"/>
          </p:nvPr>
        </p:nvSpPr>
        <p:spPr/>
        <p:txBody>
          <a:bodyPr>
            <a:normAutofit fontScale="77500" lnSpcReduction="20000"/>
          </a:bodyPr>
          <a:lstStyle/>
          <a:p>
            <a:pPr marL="0" indent="0">
              <a:buNone/>
            </a:pPr>
            <a:r>
              <a:rPr lang="en-US" dirty="0">
                <a:solidFill>
                  <a:srgbClr val="202124"/>
                </a:solidFill>
                <a:latin typeface="Arial" panose="020B0604020202020204" pitchFamily="34" charset="0"/>
                <a:cs typeface="Arial" panose="020B0604020202020204" pitchFamily="34" charset="0"/>
              </a:rPr>
              <a:t>Off-the-job training (OJT) is defined as learning which is directly relevant to the course, undertaken outside</a:t>
            </a:r>
            <a:r>
              <a:rPr lang="en-US" b="1" dirty="0">
                <a:solidFill>
                  <a:srgbClr val="202124"/>
                </a:solidFill>
                <a:latin typeface="Arial" panose="020B0604020202020204" pitchFamily="34" charset="0"/>
                <a:cs typeface="Arial" panose="020B0604020202020204" pitchFamily="34" charset="0"/>
              </a:rPr>
              <a:t> </a:t>
            </a:r>
            <a:r>
              <a:rPr lang="en-US" dirty="0">
                <a:solidFill>
                  <a:srgbClr val="202124"/>
                </a:solidFill>
                <a:latin typeface="Arial" panose="020B0604020202020204" pitchFamily="34" charset="0"/>
                <a:cs typeface="Arial" panose="020B0604020202020204" pitchFamily="34" charset="0"/>
              </a:rPr>
              <a:t>of day-to-day work duties (but within normal contracted hours) and leads towards the achievement of the apprenticeship. </a:t>
            </a:r>
          </a:p>
          <a:p>
            <a:pPr marL="0" indent="0">
              <a:buNone/>
            </a:pPr>
            <a:endParaRPr lang="en-US" dirty="0">
              <a:solidFill>
                <a:srgbClr val="202124"/>
              </a:solidFill>
              <a:highlight>
                <a:srgbClr val="FFFF00"/>
              </a:highlight>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Your apprenticeship has a minimum requirement </a:t>
            </a:r>
            <a:r>
              <a:rPr lang="en-GB">
                <a:latin typeface="Arial" panose="020B0604020202020204" pitchFamily="34" charset="0"/>
                <a:cs typeface="Arial" panose="020B0604020202020204" pitchFamily="34" charset="0"/>
              </a:rPr>
              <a:t>of 326 hours, </a:t>
            </a:r>
            <a:r>
              <a:rPr lang="en-GB" dirty="0">
                <a:latin typeface="Arial" panose="020B0604020202020204" pitchFamily="34" charset="0"/>
                <a:cs typeface="Arial" panose="020B0604020202020204" pitchFamily="34" charset="0"/>
              </a:rPr>
              <a:t>which is approximately 6 working hours per week throughout the programme and this must be continually recorded by you in your OJT log on Smart Assessor.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total hours shown above must be completed before you can undertake your Gateway meeting and progress to your End Point Assessment.</a:t>
            </a:r>
          </a:p>
          <a:p>
            <a:endParaRPr lang="en-GB" b="1" dirty="0">
              <a:solidFill>
                <a:srgbClr val="FF0000"/>
              </a:solidFill>
              <a:latin typeface="Arial" panose="020B0604020202020204" pitchFamily="34" charset="0"/>
              <a:cs typeface="Arial" panose="020B0604020202020204" pitchFamily="34" charset="0"/>
            </a:endParaRPr>
          </a:p>
          <a:p>
            <a:r>
              <a:rPr lang="en-GB" b="1" dirty="0">
                <a:solidFill>
                  <a:srgbClr val="FF0000"/>
                </a:solidFill>
                <a:latin typeface="Arial" panose="020B0604020202020204" pitchFamily="34" charset="0"/>
                <a:cs typeface="Arial" panose="020B0604020202020204" pitchFamily="34" charset="0"/>
              </a:rPr>
              <a:t>The Off the Job record is evidence that you have been engaged in active learning, failure to complete this record may lead to the funding being withheld and your apprenticeship may be suspended.</a:t>
            </a:r>
            <a:r>
              <a:rPr lang="en-GB" b="1" dirty="0">
                <a:latin typeface="Arial" panose="020B0604020202020204" pitchFamily="34" charset="0"/>
                <a:cs typeface="Arial" panose="020B0604020202020204" pitchFamily="34" charset="0"/>
              </a:rPr>
              <a:t> </a:t>
            </a:r>
          </a:p>
          <a:p>
            <a:pPr marL="0" indent="0">
              <a:buNone/>
            </a:pPr>
            <a:endParaRPr lang="en-US" b="1" dirty="0">
              <a:solidFill>
                <a:srgbClr val="FF0000"/>
              </a:solidFill>
              <a:latin typeface="Arial" panose="020B0604020202020204" pitchFamily="34" charset="0"/>
              <a:cs typeface="Arial" panose="020B0604020202020204" pitchFamily="34" charset="0"/>
            </a:endParaRPr>
          </a:p>
          <a:p>
            <a:endParaRPr lang="en-GB" dirty="0"/>
          </a:p>
        </p:txBody>
      </p:sp>
      <p:pic>
        <p:nvPicPr>
          <p:cNvPr id="5" name="2DB10A13-D40A-4359-89D6-322E19C24196">
            <a:extLst>
              <a:ext uri="{FF2B5EF4-FFF2-40B4-BE49-F238E27FC236}">
                <a16:creationId xmlns:a16="http://schemas.microsoft.com/office/drawing/2014/main" id="{20066239-C536-170C-58CC-012A59E5FE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6700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7270B7-8431-3A58-130E-97FEC3FA6341}"/>
              </a:ext>
            </a:extLst>
          </p:cNvPr>
          <p:cNvSpPr txBox="1"/>
          <p:nvPr/>
        </p:nvSpPr>
        <p:spPr>
          <a:xfrm>
            <a:off x="895739" y="811763"/>
            <a:ext cx="9927771" cy="5262979"/>
          </a:xfrm>
          <a:prstGeom prst="rect">
            <a:avLst/>
          </a:prstGeom>
          <a:noFill/>
        </p:spPr>
        <p:txBody>
          <a:bodyPr wrap="square">
            <a:spAutoFit/>
          </a:bodyPr>
          <a:lstStyle/>
          <a:p>
            <a:pPr marL="0" indent="0">
              <a:buNone/>
            </a:pPr>
            <a:r>
              <a:rPr lang="en-GB" sz="2800" b="1" dirty="0">
                <a:latin typeface="Arial" panose="020B0604020202020204" pitchFamily="34" charset="0"/>
                <a:cs typeface="Arial" panose="020B0604020202020204" pitchFamily="34" charset="0"/>
              </a:rPr>
              <a:t>Some examples of OJT may include </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Induction </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KEITS on-line workbooks and resources</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Industry specific health and safety training</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Skills training &amp; development</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Skills practice</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Vocational specific refresher courses </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Training delivered by your employer/trainer or the KEITS TC either face to face or remote</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Visits to shows or events related to the sector</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Reading &amp; research </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Revision</a:t>
            </a:r>
          </a:p>
        </p:txBody>
      </p:sp>
    </p:spTree>
    <p:extLst>
      <p:ext uri="{BB962C8B-B14F-4D97-AF65-F5344CB8AC3E}">
        <p14:creationId xmlns:p14="http://schemas.microsoft.com/office/powerpoint/2010/main" val="4164062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0D25E-5991-4035-8BD6-998FEE837C25}"/>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The Apprenticeship – End Point Assessment</a:t>
            </a:r>
          </a:p>
        </p:txBody>
      </p:sp>
      <p:sp>
        <p:nvSpPr>
          <p:cNvPr id="3" name="Content Placeholder 2">
            <a:extLst>
              <a:ext uri="{FF2B5EF4-FFF2-40B4-BE49-F238E27FC236}">
                <a16:creationId xmlns:a16="http://schemas.microsoft.com/office/drawing/2014/main" id="{6C736EC6-F8C8-4952-A392-5A3D5D627BD7}"/>
              </a:ext>
            </a:extLst>
          </p:cNvPr>
          <p:cNvSpPr>
            <a:spLocks noGrp="1"/>
          </p:cNvSpPr>
          <p:nvPr>
            <p:ph idx="1"/>
          </p:nvPr>
        </p:nvSpPr>
        <p:spPr>
          <a:xfrm>
            <a:off x="838200" y="1923280"/>
            <a:ext cx="10515600" cy="4351338"/>
          </a:xfrm>
        </p:spPr>
        <p:txBody>
          <a:bodyPr>
            <a:normAutofit fontScale="77500" lnSpcReduction="20000"/>
          </a:bodyPr>
          <a:lstStyle/>
          <a:p>
            <a:r>
              <a:rPr lang="en-GB" dirty="0">
                <a:latin typeface="Arial" panose="020B0604020202020204" pitchFamily="34" charset="0"/>
                <a:cs typeface="Arial" panose="020B0604020202020204" pitchFamily="34" charset="0"/>
              </a:rPr>
              <a:t>Your End Point Assessment will be completed by an externally trained professional, the Independent End Point Assessor (IEPA)</a:t>
            </a:r>
          </a:p>
          <a:p>
            <a:r>
              <a:rPr lang="en-GB" dirty="0">
                <a:latin typeface="Arial" panose="020B0604020202020204" pitchFamily="34" charset="0"/>
                <a:cs typeface="Arial" panose="020B0604020202020204" pitchFamily="34" charset="0"/>
              </a:rPr>
              <a:t>They will have been sent your Showcase folder to review. </a:t>
            </a:r>
          </a:p>
          <a:p>
            <a:r>
              <a:rPr lang="en-GB" dirty="0">
                <a:latin typeface="Arial" panose="020B0604020202020204" pitchFamily="34" charset="0"/>
                <a:cs typeface="Arial" panose="020B0604020202020204" pitchFamily="34" charset="0"/>
              </a:rPr>
              <a:t>The assessment will be carried out within 3 months from Gateway.</a:t>
            </a:r>
          </a:p>
          <a:p>
            <a:r>
              <a:rPr lang="en-GB" b="1" dirty="0">
                <a:latin typeface="Arial" panose="020B0604020202020204" pitchFamily="34" charset="0"/>
                <a:cs typeface="Arial" panose="020B0604020202020204" pitchFamily="34" charset="0"/>
              </a:rPr>
              <a:t>Showcase with interview</a:t>
            </a:r>
            <a:r>
              <a:rPr lang="en-GB" dirty="0">
                <a:latin typeface="Arial" panose="020B0604020202020204" pitchFamily="34" charset="0"/>
                <a:cs typeface="Arial" panose="020B0604020202020204" pitchFamily="34" charset="0"/>
              </a:rPr>
              <a:t>-  The Independent End Point Assessor will ask you some questions about your showcase. The interview will last  approximately 60 minutes.</a:t>
            </a:r>
          </a:p>
          <a:p>
            <a:r>
              <a:rPr lang="en-GB" b="1" dirty="0">
                <a:latin typeface="Arial" panose="020B0604020202020204" pitchFamily="34" charset="0"/>
                <a:cs typeface="Arial" panose="020B0604020202020204" pitchFamily="34" charset="0"/>
              </a:rPr>
              <a:t>Observation</a:t>
            </a:r>
            <a:r>
              <a:rPr lang="en-GB" dirty="0">
                <a:latin typeface="Arial" panose="020B0604020202020204" pitchFamily="34" charset="0"/>
                <a:cs typeface="Arial" panose="020B0604020202020204" pitchFamily="34" charset="0"/>
              </a:rPr>
              <a:t>- The Independent End Point Assessor (IEPA) will observe you as you interact with a range of customers. This process will last 2 ½ hours and you will be asked questions during this observation.</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You must provide photographic identification on the day of the EPA to confirm who you are.</a:t>
            </a:r>
          </a:p>
          <a:p>
            <a:r>
              <a:rPr lang="en-GB" dirty="0">
                <a:latin typeface="Arial" panose="020B0604020202020204" pitchFamily="34" charset="0"/>
                <a:cs typeface="Arial" panose="020B0604020202020204" pitchFamily="34" charset="0"/>
              </a:rPr>
              <a:t>Your Training Consultant will make sure that you are fully prepared </a:t>
            </a:r>
            <a:r>
              <a:rPr lang="en-GB" dirty="0">
                <a:latin typeface="Arial" panose="020B0604020202020204" pitchFamily="34" charset="0"/>
                <a:cs typeface="Arial" panose="020B0604020202020204" pitchFamily="34" charset="0"/>
                <a:sym typeface="Wingdings" panose="05000000000000000000" pitchFamily="2" charset="2"/>
              </a:rPr>
              <a:t></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6089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BFDBDDD-EB7A-D5E7-EB65-96CDCA821467}"/>
              </a:ext>
            </a:extLst>
          </p:cNvPr>
          <p:cNvSpPr>
            <a:spLocks noGrp="1"/>
          </p:cNvSpPr>
          <p:nvPr>
            <p:ph idx="1"/>
          </p:nvPr>
        </p:nvSpPr>
        <p:spPr>
          <a:xfrm>
            <a:off x="838200" y="1825625"/>
            <a:ext cx="10896600" cy="4351338"/>
          </a:xfrm>
        </p:spPr>
        <p:txBody>
          <a:bodyPr>
            <a:normAutofit fontScale="92500" lnSpcReduction="10000"/>
          </a:bodyPr>
          <a:lstStyle/>
          <a:p>
            <a:pPr marL="0" indent="0">
              <a:lnSpc>
                <a:spcPct val="110000"/>
              </a:lnSpc>
              <a:spcBef>
                <a:spcPts val="0"/>
              </a:spcBef>
              <a:buNone/>
            </a:pPr>
            <a:r>
              <a:rPr lang="en-US" sz="2400" dirty="0">
                <a:latin typeface="Arial" panose="020B0604020202020204" pitchFamily="34" charset="0"/>
                <a:cs typeface="Arial" panose="020B0604020202020204" pitchFamily="34" charset="0"/>
              </a:rPr>
              <a:t>Throughout your program, you will also receive training and assessment on additional topics, including the below:</a:t>
            </a:r>
          </a:p>
          <a:p>
            <a:pPr marL="0" indent="0">
              <a:lnSpc>
                <a:spcPct val="110000"/>
              </a:lnSpc>
              <a:spcBef>
                <a:spcPts val="0"/>
              </a:spcBef>
              <a:buNone/>
            </a:pPr>
            <a:endParaRPr lang="en-US" sz="2400" dirty="0">
              <a:latin typeface="Arial" panose="020B0604020202020204" pitchFamily="34" charset="0"/>
              <a:cs typeface="Arial" panose="020B0604020202020204" pitchFamily="34" charset="0"/>
            </a:endParaRPr>
          </a:p>
          <a:p>
            <a:pPr>
              <a:lnSpc>
                <a:spcPct val="110000"/>
              </a:lnSpc>
              <a:spcBef>
                <a:spcPts val="0"/>
              </a:spcBef>
            </a:pPr>
            <a:r>
              <a:rPr lang="en-US" sz="2400" dirty="0">
                <a:latin typeface="Arial" panose="020B0604020202020204" pitchFamily="34" charset="0"/>
                <a:cs typeface="Arial" panose="020B0604020202020204" pitchFamily="34" charset="0"/>
              </a:rPr>
              <a:t>Safeguarding</a:t>
            </a:r>
          </a:p>
          <a:p>
            <a:pPr>
              <a:lnSpc>
                <a:spcPct val="110000"/>
              </a:lnSpc>
              <a:spcBef>
                <a:spcPts val="0"/>
              </a:spcBef>
            </a:pPr>
            <a:r>
              <a:rPr lang="en-US" sz="2400" dirty="0">
                <a:latin typeface="Arial" panose="020B0604020202020204" pitchFamily="34" charset="0"/>
                <a:cs typeface="Arial" panose="020B0604020202020204" pitchFamily="34" charset="0"/>
              </a:rPr>
              <a:t>PREVENT</a:t>
            </a:r>
          </a:p>
          <a:p>
            <a:pPr>
              <a:lnSpc>
                <a:spcPct val="110000"/>
              </a:lnSpc>
              <a:spcBef>
                <a:spcPts val="0"/>
              </a:spcBef>
            </a:pPr>
            <a:r>
              <a:rPr lang="en-US" sz="2400" dirty="0">
                <a:latin typeface="Arial" panose="020B0604020202020204" pitchFamily="34" charset="0"/>
                <a:cs typeface="Arial" panose="020B0604020202020204" pitchFamily="34" charset="0"/>
              </a:rPr>
              <a:t>British Values</a:t>
            </a:r>
          </a:p>
          <a:p>
            <a:pPr>
              <a:lnSpc>
                <a:spcPct val="110000"/>
              </a:lnSpc>
              <a:spcBef>
                <a:spcPts val="0"/>
              </a:spcBef>
            </a:pPr>
            <a:r>
              <a:rPr lang="en-US" sz="2400" dirty="0">
                <a:latin typeface="Arial" panose="020B0604020202020204" pitchFamily="34" charset="0"/>
                <a:cs typeface="Arial" panose="020B0604020202020204" pitchFamily="34" charset="0"/>
              </a:rPr>
              <a:t>E-Safety</a:t>
            </a:r>
          </a:p>
          <a:p>
            <a:pPr>
              <a:lnSpc>
                <a:spcPct val="110000"/>
              </a:lnSpc>
              <a:spcBef>
                <a:spcPts val="0"/>
              </a:spcBef>
            </a:pPr>
            <a:r>
              <a:rPr lang="en-US" sz="2400" dirty="0">
                <a:latin typeface="Arial" panose="020B0604020202020204" pitchFamily="34" charset="0"/>
                <a:cs typeface="Arial" panose="020B0604020202020204" pitchFamily="34" charset="0"/>
              </a:rPr>
              <a:t>Equality, Diversity &amp; Inclusion</a:t>
            </a:r>
          </a:p>
          <a:p>
            <a:pPr>
              <a:lnSpc>
                <a:spcPct val="110000"/>
              </a:lnSpc>
              <a:spcBef>
                <a:spcPts val="0"/>
              </a:spcBef>
            </a:pPr>
            <a:r>
              <a:rPr lang="en-US" sz="2400" dirty="0">
                <a:latin typeface="Arial" panose="020B0604020202020204" pitchFamily="34" charset="0"/>
                <a:cs typeface="Arial" panose="020B0604020202020204" pitchFamily="34" charset="0"/>
              </a:rPr>
              <a:t>Well-being and Healthy Relationships</a:t>
            </a:r>
          </a:p>
          <a:p>
            <a:pPr>
              <a:lnSpc>
                <a:spcPct val="110000"/>
              </a:lnSpc>
              <a:spcBef>
                <a:spcPts val="0"/>
              </a:spcBef>
            </a:pPr>
            <a:r>
              <a:rPr lang="en-US" sz="2400" dirty="0">
                <a:latin typeface="Arial" panose="020B0604020202020204" pitchFamily="34" charset="0"/>
                <a:cs typeface="Arial" panose="020B0604020202020204" pitchFamily="34" charset="0"/>
              </a:rPr>
              <a:t>Study Skills</a:t>
            </a:r>
          </a:p>
          <a:p>
            <a:pPr>
              <a:lnSpc>
                <a:spcPct val="110000"/>
              </a:lnSpc>
              <a:spcBef>
                <a:spcPts val="0"/>
              </a:spcBef>
            </a:pPr>
            <a:r>
              <a:rPr lang="en-US" sz="2400" dirty="0">
                <a:latin typeface="Arial" panose="020B0604020202020204" pitchFamily="34" charset="0"/>
                <a:cs typeface="Arial" panose="020B0604020202020204" pitchFamily="34" charset="0"/>
              </a:rPr>
              <a:t>Understanding your industry </a:t>
            </a:r>
          </a:p>
          <a:p>
            <a:pPr>
              <a:lnSpc>
                <a:spcPct val="110000"/>
              </a:lnSpc>
              <a:spcBef>
                <a:spcPts val="0"/>
              </a:spcBef>
            </a:pPr>
            <a:r>
              <a:rPr lang="en-US" sz="2400" dirty="0">
                <a:latin typeface="Arial" panose="020B0604020202020204" pitchFamily="34" charset="0"/>
                <a:cs typeface="Arial" panose="020B0604020202020204" pitchFamily="34" charset="0"/>
              </a:rPr>
              <a:t>Careers information, Advice &amp; Guidance.</a:t>
            </a:r>
          </a:p>
          <a:p>
            <a:endParaRPr lang="en-GB" dirty="0"/>
          </a:p>
        </p:txBody>
      </p:sp>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000" b="1" dirty="0">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404D29C8-CEE3-411C-BA75-0CF2D4497E61}"/>
              </a:ext>
            </a:extLst>
          </p:cNvPr>
          <p:cNvSpPr txBox="1">
            <a:spLocks/>
          </p:cNvSpPr>
          <p:nvPr/>
        </p:nvSpPr>
        <p:spPr>
          <a:xfrm>
            <a:off x="316990" y="1253331"/>
            <a:ext cx="10640122"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500" dirty="0"/>
          </a:p>
        </p:txBody>
      </p:sp>
      <p:sp>
        <p:nvSpPr>
          <p:cNvPr id="3" name="Title 2">
            <a:extLst>
              <a:ext uri="{FF2B5EF4-FFF2-40B4-BE49-F238E27FC236}">
                <a16:creationId xmlns:a16="http://schemas.microsoft.com/office/drawing/2014/main" id="{7AEA16E9-080A-8126-3B4D-E2F9398C7144}"/>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Wider Curriculum Topics</a:t>
            </a:r>
            <a:endParaRPr lang="en-GB" dirty="0"/>
          </a:p>
        </p:txBody>
      </p:sp>
      <p:pic>
        <p:nvPicPr>
          <p:cNvPr id="5" name="Graphic 4" descr="Laptop with phone and calculator">
            <a:extLst>
              <a:ext uri="{FF2B5EF4-FFF2-40B4-BE49-F238E27FC236}">
                <a16:creationId xmlns:a16="http://schemas.microsoft.com/office/drawing/2014/main" id="{C0E83B89-F9D5-4F92-9AFC-35C3696FBD6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80707" y="1917723"/>
            <a:ext cx="3973093" cy="3973093"/>
          </a:xfrm>
          <a:prstGeom prst="rect">
            <a:avLst/>
          </a:prstGeom>
        </p:spPr>
      </p:pic>
      <p:pic>
        <p:nvPicPr>
          <p:cNvPr id="8" name="2DB10A13-D40A-4359-89D6-322E19C24196">
            <a:extLst>
              <a:ext uri="{FF2B5EF4-FFF2-40B4-BE49-F238E27FC236}">
                <a16:creationId xmlns:a16="http://schemas.microsoft.com/office/drawing/2014/main" id="{6DADE2FC-4325-B9D1-B589-4352C29A5C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62767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latin typeface="Arial" panose="020B0604020202020204" pitchFamily="34" charset="0"/>
                <a:cs typeface="Arial" panose="020B0604020202020204" pitchFamily="34" charset="0"/>
              </a:rPr>
              <a:t>Smart Assessor </a:t>
            </a:r>
            <a:endParaRPr lang="en-GB" sz="4000" b="1" dirty="0">
              <a:solidFill>
                <a:srgbClr val="FF0000"/>
              </a:solidFill>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9CF80F1E-92ED-4AD0-80EB-3A4BBA6438D6}"/>
              </a:ext>
            </a:extLst>
          </p:cNvPr>
          <p:cNvSpPr txBox="1">
            <a:spLocks/>
          </p:cNvSpPr>
          <p:nvPr/>
        </p:nvSpPr>
        <p:spPr>
          <a:xfrm>
            <a:off x="447906" y="1422205"/>
            <a:ext cx="10781371" cy="47477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rPr>
              <a:t>What is it?</a:t>
            </a:r>
          </a:p>
          <a:p>
            <a:pPr lvl="1">
              <a:lnSpc>
                <a:spcPct val="100000"/>
              </a:lnSpc>
            </a:pPr>
            <a:r>
              <a:rPr lang="en-GB" sz="1400" dirty="0">
                <a:latin typeface="Arial" panose="020B0604020202020204" pitchFamily="34" charset="0"/>
                <a:cs typeface="Arial" pitchFamily="34" charset="0"/>
              </a:rPr>
              <a:t>Smart Assessor is a virtual platform used by KEITS to support training, gather evidence, collate assignments, assess work produced by the apprentice and for the TC to provide you with feedback.  It is also the e-portfolio utilised for storing work towards the End Point Assessment and allows KEITS to monitor your progress in real time.</a:t>
            </a:r>
          </a:p>
          <a:p>
            <a:pPr marL="0" indent="0">
              <a:lnSpc>
                <a:spcPct val="100000"/>
              </a:lnSpc>
              <a:buFont typeface="Arial" panose="020B0604020202020204" pitchFamily="34" charset="0"/>
              <a:buNone/>
            </a:pPr>
            <a:endParaRPr lang="en-GB" sz="1400" dirty="0">
              <a:latin typeface="Arial" panose="020B0604020202020204" pitchFamily="34" charset="0"/>
              <a:cs typeface="Arial" pitchFamily="34" charset="0"/>
            </a:endParaRPr>
          </a:p>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rPr>
              <a:t>What does this mean for the apprentice?</a:t>
            </a:r>
          </a:p>
          <a:p>
            <a:pPr lvl="1">
              <a:lnSpc>
                <a:spcPct val="100000"/>
              </a:lnSpc>
            </a:pPr>
            <a:r>
              <a:rPr lang="en-GB" sz="1400" dirty="0">
                <a:latin typeface="Arial" pitchFamily="34" charset="0"/>
                <a:cs typeface="Arial" pitchFamily="34" charset="0"/>
                <a:sym typeface="Wingdings" panose="05000000000000000000" pitchFamily="2" charset="2"/>
              </a:rPr>
              <a:t>SA is a convenient method of communication between you and your TC. You will have access to bespoke training resources  and learning activities and the ability to</a:t>
            </a:r>
            <a:r>
              <a:rPr lang="en-GB" sz="1400" dirty="0">
                <a:latin typeface="Arial" panose="020B0604020202020204" pitchFamily="34" charset="0"/>
                <a:cs typeface="Arial" pitchFamily="34" charset="0"/>
              </a:rPr>
              <a:t> upload evidence/coursework directly to your account. Work is then</a:t>
            </a:r>
            <a:r>
              <a:rPr lang="en-GB" sz="1400" dirty="0">
                <a:latin typeface="Arial" pitchFamily="34" charset="0"/>
                <a:cs typeface="Arial" pitchFamily="34" charset="0"/>
                <a:sym typeface="Wingdings" panose="05000000000000000000" pitchFamily="2" charset="2"/>
              </a:rPr>
              <a:t> marked and feedback can be given between visits. SA provides opportunities for discussion on work completed and also allows access to Maths and English &amp; digital skills as well as wider curriculum materials. </a:t>
            </a:r>
          </a:p>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sym typeface="Wingdings" panose="05000000000000000000" pitchFamily="2" charset="2"/>
              </a:rPr>
              <a:t>How can employers contribute?</a:t>
            </a:r>
          </a:p>
          <a:p>
            <a:pPr lvl="1">
              <a:lnSpc>
                <a:spcPct val="100000"/>
              </a:lnSpc>
            </a:pPr>
            <a:r>
              <a:rPr lang="en-GB" sz="1400" dirty="0">
                <a:latin typeface="Arial" panose="020B0604020202020204" pitchFamily="34" charset="0"/>
                <a:cs typeface="Arial" pitchFamily="34" charset="0"/>
                <a:sym typeface="Wingdings" panose="05000000000000000000" pitchFamily="2" charset="2"/>
              </a:rPr>
              <a:t>Employers can access your portfolio to review your progress</a:t>
            </a:r>
          </a:p>
          <a:p>
            <a:pPr lvl="1">
              <a:lnSpc>
                <a:spcPct val="100000"/>
              </a:lnSpc>
            </a:pPr>
            <a:r>
              <a:rPr lang="en-GB" sz="1400" dirty="0">
                <a:latin typeface="Arial" panose="020B0604020202020204" pitchFamily="34" charset="0"/>
                <a:cs typeface="Arial" pitchFamily="34" charset="0"/>
                <a:sym typeface="Wingdings" panose="05000000000000000000" pitchFamily="2" charset="2"/>
              </a:rPr>
              <a:t>Provide access to the internet and technological equipment</a:t>
            </a:r>
          </a:p>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sym typeface="Wingdings" panose="05000000000000000000" pitchFamily="2" charset="2"/>
              </a:rPr>
              <a:t>Benefits</a:t>
            </a:r>
          </a:p>
          <a:p>
            <a:pPr lvl="1">
              <a:lnSpc>
                <a:spcPct val="100000"/>
              </a:lnSpc>
            </a:pPr>
            <a:r>
              <a:rPr lang="en-GB" sz="1400" dirty="0">
                <a:latin typeface="Arial" pitchFamily="34" charset="0"/>
                <a:cs typeface="Arial" pitchFamily="34" charset="0"/>
                <a:sym typeface="Wingdings" panose="05000000000000000000" pitchFamily="2" charset="2"/>
              </a:rPr>
              <a:t>All encompassing platform – one secure location for everything</a:t>
            </a:r>
          </a:p>
          <a:p>
            <a:pPr lvl="1">
              <a:lnSpc>
                <a:spcPct val="100000"/>
              </a:lnSpc>
            </a:pPr>
            <a:r>
              <a:rPr lang="en-GB" sz="1400" dirty="0">
                <a:latin typeface="Arial" pitchFamily="34" charset="0"/>
                <a:cs typeface="Arial" pitchFamily="34" charset="0"/>
                <a:sym typeface="Wingdings" panose="05000000000000000000" pitchFamily="2" charset="2"/>
              </a:rPr>
              <a:t>Saving the environment </a:t>
            </a:r>
          </a:p>
        </p:txBody>
      </p:sp>
      <p:pic>
        <p:nvPicPr>
          <p:cNvPr id="5" name="Graphic 4" descr="Computer with solid fill">
            <a:extLst>
              <a:ext uri="{FF2B5EF4-FFF2-40B4-BE49-F238E27FC236}">
                <a16:creationId xmlns:a16="http://schemas.microsoft.com/office/drawing/2014/main" id="{C43304AE-B170-4602-90B1-EA04BC91D70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27099" y="4193821"/>
            <a:ext cx="2862146" cy="2862146"/>
          </a:xfrm>
          <a:prstGeom prst="rect">
            <a:avLst/>
          </a:prstGeom>
        </p:spPr>
      </p:pic>
      <p:pic>
        <p:nvPicPr>
          <p:cNvPr id="7" name="2DB10A13-D40A-4359-89D6-322E19C24196">
            <a:extLst>
              <a:ext uri="{FF2B5EF4-FFF2-40B4-BE49-F238E27FC236}">
                <a16:creationId xmlns:a16="http://schemas.microsoft.com/office/drawing/2014/main" id="{3314C3E4-D1AF-4066-BFD1-258B5A3F79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Text&#10;&#10;Description automatically generated">
            <a:extLst>
              <a:ext uri="{FF2B5EF4-FFF2-40B4-BE49-F238E27FC236}">
                <a16:creationId xmlns:a16="http://schemas.microsoft.com/office/drawing/2014/main" id="{E7507A6C-9321-4D71-AB4A-512D44F9B8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45108" y="127434"/>
            <a:ext cx="2250747" cy="868788"/>
          </a:xfrm>
          <a:prstGeom prst="rect">
            <a:avLst/>
          </a:prstGeom>
        </p:spPr>
      </p:pic>
    </p:spTree>
    <p:extLst>
      <p:ext uri="{BB962C8B-B14F-4D97-AF65-F5344CB8AC3E}">
        <p14:creationId xmlns:p14="http://schemas.microsoft.com/office/powerpoint/2010/main" val="4087354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latin typeface="Arial" panose="020B0604020202020204" pitchFamily="34" charset="0"/>
                <a:cs typeface="Arial" panose="020B0604020202020204" pitchFamily="34" charset="0"/>
              </a:rPr>
              <a:t>Maths, English &amp; Digital Skills</a:t>
            </a:r>
          </a:p>
        </p:txBody>
      </p:sp>
      <p:pic>
        <p:nvPicPr>
          <p:cNvPr id="4" name="Graphic 3" descr="A calculator">
            <a:extLst>
              <a:ext uri="{FF2B5EF4-FFF2-40B4-BE49-F238E27FC236}">
                <a16:creationId xmlns:a16="http://schemas.microsoft.com/office/drawing/2014/main" id="{E872DD1F-29DE-49B0-99FC-A2D971D9501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833108" y="4237463"/>
            <a:ext cx="3072160" cy="3072160"/>
          </a:xfrm>
          <a:prstGeom prst="rect">
            <a:avLst/>
          </a:prstGeom>
        </p:spPr>
      </p:pic>
      <p:pic>
        <p:nvPicPr>
          <p:cNvPr id="9" name="2DB10A13-D40A-4359-89D6-322E19C24196">
            <a:extLst>
              <a:ext uri="{FF2B5EF4-FFF2-40B4-BE49-F238E27FC236}">
                <a16:creationId xmlns:a16="http://schemas.microsoft.com/office/drawing/2014/main" id="{2B9B0BB6-FC10-47D7-9541-3166542C8E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2DB9B0B3-D28A-A9F5-86E6-D5A36ABE25D8}"/>
              </a:ext>
            </a:extLst>
          </p:cNvPr>
          <p:cNvSpPr txBox="1">
            <a:spLocks/>
          </p:cNvSpPr>
          <p:nvPr/>
        </p:nvSpPr>
        <p:spPr>
          <a:xfrm>
            <a:off x="325464" y="1242875"/>
            <a:ext cx="10515600" cy="466725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endParaRPr lang="en-GB" dirty="0"/>
          </a:p>
        </p:txBody>
      </p:sp>
      <p:sp>
        <p:nvSpPr>
          <p:cNvPr id="6" name="Content Placeholder 2">
            <a:extLst>
              <a:ext uri="{FF2B5EF4-FFF2-40B4-BE49-F238E27FC236}">
                <a16:creationId xmlns:a16="http://schemas.microsoft.com/office/drawing/2014/main" id="{5022A17F-D945-B00B-9006-D80D82BD62C4}"/>
              </a:ext>
            </a:extLst>
          </p:cNvPr>
          <p:cNvSpPr txBox="1">
            <a:spLocks/>
          </p:cNvSpPr>
          <p:nvPr/>
        </p:nvSpPr>
        <p:spPr>
          <a:xfrm>
            <a:off x="477864" y="1395275"/>
            <a:ext cx="10515600" cy="466725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endParaRPr lang="en-GB" dirty="0"/>
          </a:p>
        </p:txBody>
      </p:sp>
      <p:sp>
        <p:nvSpPr>
          <p:cNvPr id="8" name="TextBox 7">
            <a:extLst>
              <a:ext uri="{FF2B5EF4-FFF2-40B4-BE49-F238E27FC236}">
                <a16:creationId xmlns:a16="http://schemas.microsoft.com/office/drawing/2014/main" id="{15EB10C9-8BBF-684E-597E-425195938FAE}"/>
              </a:ext>
            </a:extLst>
          </p:cNvPr>
          <p:cNvSpPr txBox="1"/>
          <p:nvPr/>
        </p:nvSpPr>
        <p:spPr>
          <a:xfrm>
            <a:off x="848417" y="1395275"/>
            <a:ext cx="8816195" cy="4382995"/>
          </a:xfrm>
          <a:prstGeom prst="rect">
            <a:avLst/>
          </a:prstGeom>
          <a:noFill/>
        </p:spPr>
        <p:txBody>
          <a:bodyPr wrap="square">
            <a:spAutoFit/>
          </a:bodyPr>
          <a:lstStyle/>
          <a:p>
            <a:pPr>
              <a:lnSpc>
                <a:spcPct val="120000"/>
              </a:lnSpc>
              <a:buFont typeface="Wingdings" panose="05000000000000000000" pitchFamily="2" charset="2"/>
              <a:buChar char="§"/>
              <a:defRPr/>
            </a:pPr>
            <a:r>
              <a:rPr lang="en-GB" dirty="0">
                <a:latin typeface="Arial" pitchFamily="34" charset="0"/>
                <a:cs typeface="Arial" pitchFamily="34" charset="0"/>
              </a:rPr>
              <a:t>For learners aged 16-18 years old, you will be required to attend training sessions and complete maths &amp; English Functional Skills tests if you haven’t already achieved a GCSE grade 4/C or above in either of these subjects. For 19+’s this is optional.</a:t>
            </a:r>
          </a:p>
          <a:p>
            <a:pPr marL="0" marR="0" lvl="0" indent="0" algn="l" defTabSz="914400" rtl="0" eaLnBrk="1" fontAlgn="auto" latinLnBrk="0" hangingPunct="1">
              <a:lnSpc>
                <a:spcPct val="120000"/>
              </a:lnSpc>
              <a:spcBef>
                <a:spcPts val="0"/>
              </a:spcBef>
              <a:spcAft>
                <a:spcPts val="0"/>
              </a:spcAft>
              <a:buClrTx/>
              <a:buSzTx/>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20000"/>
              </a:lnSpc>
              <a:spcBef>
                <a:spcPts val="0"/>
              </a:spcBef>
              <a:spcAft>
                <a:spcPts val="0"/>
              </a:spcAft>
              <a:buClrTx/>
              <a:buSzTx/>
              <a:buFont typeface="Wingdings" panose="05000000000000000000" pitchFamily="2" charset="2"/>
              <a:buChar char="§"/>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All apprentices are expected to continue to improve their maths, English throughout their programme. </a:t>
            </a:r>
          </a:p>
          <a:p>
            <a:pPr marL="0" marR="0" lvl="0" indent="0" algn="l" defTabSz="914400" rtl="0" eaLnBrk="1" fontAlgn="auto" latinLnBrk="0" hangingPunct="1">
              <a:lnSpc>
                <a:spcPct val="120000"/>
              </a:lnSpc>
              <a:spcBef>
                <a:spcPts val="0"/>
              </a:spcBef>
              <a:spcAft>
                <a:spcPts val="0"/>
              </a:spcAft>
              <a:buClrTx/>
              <a:buSzTx/>
              <a:buFont typeface="Wingdings" panose="05000000000000000000" pitchFamily="2" charset="2"/>
              <a:buChar char="§"/>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20000"/>
              </a:lnSpc>
              <a:spcBef>
                <a:spcPts val="0"/>
              </a:spcBef>
              <a:spcAft>
                <a:spcPts val="0"/>
              </a:spcAft>
              <a:buClrTx/>
              <a:buSzTx/>
              <a:buFont typeface="Wingdings" panose="05000000000000000000" pitchFamily="2" charset="2"/>
              <a:buChar char="§"/>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You will be provided with access to specific resources to develop skills gaps, as identified through our digital diagnostic tools. </a:t>
            </a:r>
          </a:p>
          <a:p>
            <a:pPr marL="0" marR="0" lvl="0" indent="0" algn="l" defTabSz="914400" rtl="0" eaLnBrk="1" fontAlgn="auto" latinLnBrk="0" hangingPunct="1">
              <a:lnSpc>
                <a:spcPct val="120000"/>
              </a:lnSpc>
              <a:spcBef>
                <a:spcPts val="0"/>
              </a:spcBef>
              <a:spcAft>
                <a:spcPts val="0"/>
              </a:spcAft>
              <a:buClrTx/>
              <a:buSzTx/>
              <a:buFont typeface="Wingdings" panose="05000000000000000000" pitchFamily="2" charset="2"/>
              <a:buChar char="§"/>
              <a:tabLst/>
              <a:defRPr/>
            </a:pPr>
            <a:endPar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20000"/>
              </a:lnSpc>
              <a:spcBef>
                <a:spcPts val="0"/>
              </a:spcBef>
              <a:spcAft>
                <a:spcPts val="0"/>
              </a:spcAft>
              <a:buClrTx/>
              <a:buSzTx/>
              <a:buFont typeface="Wingdings" panose="05000000000000000000" pitchFamily="2" charset="2"/>
              <a:buChar char="§"/>
              <a:tabLst/>
              <a:defRPr/>
            </a:pPr>
            <a:r>
              <a:rPr kumimoji="0" lang="en-GB" sz="1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Further opportunities will be provided through activities embedded within programme materials and tasks that you will undertake to provide evidence of competence for your apprenticeship. </a:t>
            </a:r>
          </a:p>
        </p:txBody>
      </p:sp>
    </p:spTree>
    <p:extLst>
      <p:ext uri="{BB962C8B-B14F-4D97-AF65-F5344CB8AC3E}">
        <p14:creationId xmlns:p14="http://schemas.microsoft.com/office/powerpoint/2010/main" val="7249069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39295" y="422219"/>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b="1" dirty="0"/>
              <a:t>Functional Skills 16 – 18-Year-Old Apprentices</a:t>
            </a:r>
          </a:p>
        </p:txBody>
      </p:sp>
      <p:pic>
        <p:nvPicPr>
          <p:cNvPr id="3" name="Picture 2" descr="Logo, company name&#10;&#10;Description automatically generated">
            <a:extLst>
              <a:ext uri="{FF2B5EF4-FFF2-40B4-BE49-F238E27FC236}">
                <a16:creationId xmlns:a16="http://schemas.microsoft.com/office/drawing/2014/main" id="{6C8645A9-54A5-A2BC-9ABC-DCF73ED693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
        <p:nvSpPr>
          <p:cNvPr id="5" name="TextBox 4">
            <a:extLst>
              <a:ext uri="{FF2B5EF4-FFF2-40B4-BE49-F238E27FC236}">
                <a16:creationId xmlns:a16="http://schemas.microsoft.com/office/drawing/2014/main" id="{0617774F-796E-8EBF-D79A-B09AFB499EAD}"/>
              </a:ext>
            </a:extLst>
          </p:cNvPr>
          <p:cNvSpPr txBox="1"/>
          <p:nvPr/>
        </p:nvSpPr>
        <p:spPr>
          <a:xfrm>
            <a:off x="316991" y="1091045"/>
            <a:ext cx="11320827" cy="1477328"/>
          </a:xfrm>
          <a:prstGeom prst="rect">
            <a:avLst/>
          </a:prstGeom>
          <a:noFill/>
        </p:spPr>
        <p:txBody>
          <a:bodyPr wrap="square" rtlCol="0">
            <a:spAutoFit/>
          </a:bodyPr>
          <a:lstStyle/>
          <a:p>
            <a:r>
              <a:rPr lang="en-GB" dirty="0"/>
              <a:t>Apprentices may need to achieve both Maths and English Functional Skills depending on their prior attainment. </a:t>
            </a:r>
          </a:p>
          <a:p>
            <a:endParaRPr lang="en-GB" dirty="0"/>
          </a:p>
          <a:p>
            <a:r>
              <a:rPr lang="en-GB" dirty="0"/>
              <a:t>Apprentices who have a grade 4 or above at GCSE, or Level 2 Functional Skill will be exempt from the associated Functional Skill.</a:t>
            </a:r>
          </a:p>
        </p:txBody>
      </p:sp>
      <p:graphicFrame>
        <p:nvGraphicFramePr>
          <p:cNvPr id="6" name="Table 5">
            <a:extLst>
              <a:ext uri="{FF2B5EF4-FFF2-40B4-BE49-F238E27FC236}">
                <a16:creationId xmlns:a16="http://schemas.microsoft.com/office/drawing/2014/main" id="{488B72C5-9F80-E941-CE0D-646ED2962491}"/>
              </a:ext>
            </a:extLst>
          </p:cNvPr>
          <p:cNvGraphicFramePr>
            <a:graphicFrameLocks noGrp="1"/>
          </p:cNvGraphicFramePr>
          <p:nvPr/>
        </p:nvGraphicFramePr>
        <p:xfrm>
          <a:off x="554182" y="2692952"/>
          <a:ext cx="11123400" cy="3571240"/>
        </p:xfrm>
        <a:graphic>
          <a:graphicData uri="http://schemas.openxmlformats.org/drawingml/2006/table">
            <a:tbl>
              <a:tblPr firstRow="1" bandRow="1">
                <a:tableStyleId>{5C22544A-7EE6-4342-B048-85BDC9FD1C3A}</a:tableStyleId>
              </a:tblPr>
              <a:tblGrid>
                <a:gridCol w="5657782">
                  <a:extLst>
                    <a:ext uri="{9D8B030D-6E8A-4147-A177-3AD203B41FA5}">
                      <a16:colId xmlns:a16="http://schemas.microsoft.com/office/drawing/2014/main" val="3304133886"/>
                    </a:ext>
                  </a:extLst>
                </a:gridCol>
                <a:gridCol w="218209">
                  <a:extLst>
                    <a:ext uri="{9D8B030D-6E8A-4147-A177-3AD203B41FA5}">
                      <a16:colId xmlns:a16="http://schemas.microsoft.com/office/drawing/2014/main" val="440752677"/>
                    </a:ext>
                  </a:extLst>
                </a:gridCol>
                <a:gridCol w="5247409">
                  <a:extLst>
                    <a:ext uri="{9D8B030D-6E8A-4147-A177-3AD203B41FA5}">
                      <a16:colId xmlns:a16="http://schemas.microsoft.com/office/drawing/2014/main" val="1453151409"/>
                    </a:ext>
                  </a:extLst>
                </a:gridCol>
              </a:tblGrid>
              <a:tr h="370840">
                <a:tc>
                  <a:txBody>
                    <a:bodyPr/>
                    <a:lstStyle/>
                    <a:p>
                      <a:pPr algn="ctr"/>
                      <a:r>
                        <a:rPr lang="en-GB" dirty="0"/>
                        <a:t>Level 2 Apprentices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GB" dirty="0"/>
                        <a:t>Level 3 Apprentices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1433754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at GCSE or a level 1 Functional skill (at sign up) will need to attempt the level 2 Functional Skill that they hold the grade 1 to 3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at GCSE or a level 1 Functional Skill (at sign up) will need to achieve the level 2 Functional Skill that they hold the grade 1 to 3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692861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will need to achieve Level 1 Functional Skill in the subject that they do not have a grade 1/ permitted equivalent qualification or above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will need to achieve Level 2 functional Skill in the subject that they do not have a grade 1/permitted equivalent qualification or above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4634254"/>
                  </a:ext>
                </a:extLst>
              </a:tr>
            </a:tbl>
          </a:graphicData>
        </a:graphic>
      </p:graphicFrame>
    </p:spTree>
    <p:extLst>
      <p:ext uri="{BB962C8B-B14F-4D97-AF65-F5344CB8AC3E}">
        <p14:creationId xmlns:p14="http://schemas.microsoft.com/office/powerpoint/2010/main" val="3514149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A9958-8CE4-AC3D-4BD7-4E22489B83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D5284B-1466-67B8-0295-C35571CAF008}"/>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106F628A-7085-8BEF-EFE9-ED957E90BA69}"/>
              </a:ext>
            </a:extLst>
          </p:cNvPr>
          <p:cNvSpPr txBox="1">
            <a:spLocks/>
          </p:cNvSpPr>
          <p:nvPr/>
        </p:nvSpPr>
        <p:spPr>
          <a:xfrm>
            <a:off x="339295" y="422219"/>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b="1" dirty="0"/>
              <a:t>Functional Skills for Apprentices aged 19-Year-Old +</a:t>
            </a:r>
          </a:p>
        </p:txBody>
      </p:sp>
      <p:pic>
        <p:nvPicPr>
          <p:cNvPr id="3" name="Picture 2" descr="Logo, company name&#10;&#10;Description automatically generated">
            <a:extLst>
              <a:ext uri="{FF2B5EF4-FFF2-40B4-BE49-F238E27FC236}">
                <a16:creationId xmlns:a16="http://schemas.microsoft.com/office/drawing/2014/main" id="{38523BE7-2656-FD45-A2C7-9C5802D2BC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
        <p:nvSpPr>
          <p:cNvPr id="5" name="TextBox 4">
            <a:extLst>
              <a:ext uri="{FF2B5EF4-FFF2-40B4-BE49-F238E27FC236}">
                <a16:creationId xmlns:a16="http://schemas.microsoft.com/office/drawing/2014/main" id="{8D98755C-DC3A-E95E-0A50-E172A729AE01}"/>
              </a:ext>
            </a:extLst>
          </p:cNvPr>
          <p:cNvSpPr txBox="1"/>
          <p:nvPr/>
        </p:nvSpPr>
        <p:spPr>
          <a:xfrm>
            <a:off x="316991" y="1091045"/>
            <a:ext cx="11320827" cy="1754326"/>
          </a:xfrm>
          <a:prstGeom prst="rect">
            <a:avLst/>
          </a:prstGeom>
          <a:noFill/>
        </p:spPr>
        <p:txBody>
          <a:bodyPr wrap="square" rtlCol="0">
            <a:spAutoFit/>
          </a:bodyPr>
          <a:lstStyle/>
          <a:p>
            <a:r>
              <a:rPr lang="en-GB" dirty="0"/>
              <a:t>Apprentices in agreement with their employer can decide to </a:t>
            </a:r>
            <a:r>
              <a:rPr lang="en-GB" b="1" dirty="0"/>
              <a:t>opt in or opt out </a:t>
            </a:r>
            <a:r>
              <a:rPr lang="en-GB" dirty="0"/>
              <a:t>of undertaking functional skills. This decision is made at the beginning of the apprenticeship </a:t>
            </a:r>
            <a:r>
              <a:rPr lang="en-GB" b="1" dirty="0"/>
              <a:t>and cannot be revoked or the decision changed once agreed</a:t>
            </a:r>
            <a:r>
              <a:rPr lang="en-GB" dirty="0"/>
              <a:t>.  </a:t>
            </a:r>
            <a:r>
              <a:rPr lang="en-GB" b="1" dirty="0"/>
              <a:t>The Apprentice must be aged 19+ at the beginning of their apprenticeship.</a:t>
            </a:r>
          </a:p>
          <a:p>
            <a:endParaRPr lang="en-GB" dirty="0"/>
          </a:p>
          <a:p>
            <a:r>
              <a:rPr lang="en-GB" dirty="0"/>
              <a:t>Apprentices who have a grade 4 or above at GCSE, or Level 2 Functional Skill will be exempt from the associated Functional Skill.</a:t>
            </a:r>
          </a:p>
        </p:txBody>
      </p:sp>
      <p:graphicFrame>
        <p:nvGraphicFramePr>
          <p:cNvPr id="6" name="Table 5">
            <a:extLst>
              <a:ext uri="{FF2B5EF4-FFF2-40B4-BE49-F238E27FC236}">
                <a16:creationId xmlns:a16="http://schemas.microsoft.com/office/drawing/2014/main" id="{24657B4A-2951-C890-013A-0701CB7420DD}"/>
              </a:ext>
            </a:extLst>
          </p:cNvPr>
          <p:cNvGraphicFramePr>
            <a:graphicFrameLocks noGrp="1"/>
          </p:cNvGraphicFramePr>
          <p:nvPr/>
        </p:nvGraphicFramePr>
        <p:xfrm>
          <a:off x="718458" y="3138906"/>
          <a:ext cx="10328987" cy="3278670"/>
        </p:xfrm>
        <a:graphic>
          <a:graphicData uri="http://schemas.openxmlformats.org/drawingml/2006/table">
            <a:tbl>
              <a:tblPr firstRow="1" bandRow="1">
                <a:tableStyleId>{5C22544A-7EE6-4342-B048-85BDC9FD1C3A}</a:tableStyleId>
              </a:tblPr>
              <a:tblGrid>
                <a:gridCol w="10328987">
                  <a:extLst>
                    <a:ext uri="{9D8B030D-6E8A-4147-A177-3AD203B41FA5}">
                      <a16:colId xmlns:a16="http://schemas.microsoft.com/office/drawing/2014/main" val="3304133886"/>
                    </a:ext>
                  </a:extLst>
                </a:gridCol>
              </a:tblGrid>
              <a:tr h="444030">
                <a:tc>
                  <a:txBody>
                    <a:bodyPr/>
                    <a:lstStyle/>
                    <a:p>
                      <a:pPr algn="ctr"/>
                      <a:r>
                        <a:rPr lang="en-GB" dirty="0" err="1"/>
                        <a:t>Opt</a:t>
                      </a:r>
                      <a:r>
                        <a:rPr lang="en-GB" dirty="0"/>
                        <a:t> in - Level 2 and Level 3 Apprentices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14337541"/>
                  </a:ext>
                </a:extLst>
              </a:tr>
              <a:tr h="15955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can opt to attempt the Level 2 Functional skill in the associated subject. They will need to attempt, but do not need to pass all components of the Functional Skills they have opted to do, to be eligible to undertake the End Point Assessment.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can opt to attempt the Level 1 or Level 2 Functional skill in the associated subject. They will need to attempt, but do not need to pass all components of the Functional Skills they have opted to do, to be eligible to undertake the End Point Assessment.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  </a:t>
                      </a:r>
                      <a:endParaRPr lang="en-GB" dirty="0"/>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6928612"/>
                  </a:ext>
                </a:extLst>
              </a:tr>
            </a:tbl>
          </a:graphicData>
        </a:graphic>
      </p:graphicFrame>
    </p:spTree>
    <p:extLst>
      <p:ext uri="{BB962C8B-B14F-4D97-AF65-F5344CB8AC3E}">
        <p14:creationId xmlns:p14="http://schemas.microsoft.com/office/powerpoint/2010/main" val="15255795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1028322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000" b="1">
                <a:latin typeface="Arial" panose="020B0604020202020204" pitchFamily="34" charset="0"/>
                <a:cs typeface="Arial" panose="020B0604020202020204" pitchFamily="34" charset="0"/>
              </a:rPr>
              <a:t>Functional Skills Training and Support </a:t>
            </a:r>
            <a:endParaRPr lang="en-GB" sz="4000"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pic>
        <p:nvPicPr>
          <p:cNvPr id="3" name="Picture 2" descr="Logo, company name&#10;&#10;Description automatically generated">
            <a:extLst>
              <a:ext uri="{FF2B5EF4-FFF2-40B4-BE49-F238E27FC236}">
                <a16:creationId xmlns:a16="http://schemas.microsoft.com/office/drawing/2014/main" id="{B8039CA6-4C19-B41A-D814-77A460E086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
        <p:nvSpPr>
          <p:cNvPr id="5" name="TextBox 4">
            <a:extLst>
              <a:ext uri="{FF2B5EF4-FFF2-40B4-BE49-F238E27FC236}">
                <a16:creationId xmlns:a16="http://schemas.microsoft.com/office/drawing/2014/main" id="{083ED824-3B84-EA27-604D-3E3B6A2E21DC}"/>
              </a:ext>
            </a:extLst>
          </p:cNvPr>
          <p:cNvSpPr txBox="1"/>
          <p:nvPr/>
        </p:nvSpPr>
        <p:spPr>
          <a:xfrm>
            <a:off x="477616" y="1154147"/>
            <a:ext cx="10283220" cy="1477328"/>
          </a:xfrm>
          <a:prstGeom prst="rect">
            <a:avLst/>
          </a:prstGeom>
          <a:noFill/>
        </p:spPr>
        <p:txBody>
          <a:bodyPr wrap="square" rtlCol="0">
            <a:spAutoFit/>
          </a:bodyPr>
          <a:lstStyle/>
          <a:p>
            <a:r>
              <a:rPr lang="en-GB" u="sng" dirty="0"/>
              <a:t>For apprentices who will be undertaking  Functional Skills</a:t>
            </a:r>
          </a:p>
          <a:p>
            <a:pPr marL="1200150" lvl="2" indent="-285750">
              <a:buFont typeface="Wingdings" panose="05000000000000000000" pitchFamily="2" charset="2"/>
              <a:buChar char="§"/>
            </a:pPr>
            <a:r>
              <a:rPr lang="en-GB" dirty="0"/>
              <a:t>Those apprentices who are undertaking functional skills will complete maths and English online diagnostics to highlight both strengths and areas for further support – bespoke learning activities will then be generated for each individual apprentice from our online BKSB platform. </a:t>
            </a:r>
          </a:p>
        </p:txBody>
      </p:sp>
      <p:sp>
        <p:nvSpPr>
          <p:cNvPr id="6" name="TextBox 5">
            <a:extLst>
              <a:ext uri="{FF2B5EF4-FFF2-40B4-BE49-F238E27FC236}">
                <a16:creationId xmlns:a16="http://schemas.microsoft.com/office/drawing/2014/main" id="{289DD930-E3C7-7A9B-2206-D93A28C9A565}"/>
              </a:ext>
            </a:extLst>
          </p:cNvPr>
          <p:cNvSpPr txBox="1"/>
          <p:nvPr/>
        </p:nvSpPr>
        <p:spPr>
          <a:xfrm>
            <a:off x="1362693" y="2432589"/>
            <a:ext cx="9237518" cy="3139321"/>
          </a:xfrm>
          <a:prstGeom prst="rect">
            <a:avLst/>
          </a:prstGeom>
          <a:noFill/>
        </p:spPr>
        <p:txBody>
          <a:bodyPr wrap="square" rtlCol="0">
            <a:spAutoFit/>
          </a:bodyPr>
          <a:lstStyle/>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Apprentices will be expected to complete the bespoke online maths and English activities specific to their needs on the online platform (BKSB)</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Apprentices will be required to attend a series of group online training sessions in both maths and English with a KEITS functional skills tutor.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One to One support sessions will be provided for those learners who hold an EHCP plan or Educational Statement.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Some apprentices may also find it helpful to complete relevant practice papers.</a:t>
            </a:r>
          </a:p>
        </p:txBody>
      </p:sp>
    </p:spTree>
    <p:extLst>
      <p:ext uri="{BB962C8B-B14F-4D97-AF65-F5344CB8AC3E}">
        <p14:creationId xmlns:p14="http://schemas.microsoft.com/office/powerpoint/2010/main" val="3929063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rial" panose="020B0604020202020204" pitchFamily="34" charset="0"/>
                <a:cs typeface="Arial" panose="020B0604020202020204" pitchFamily="34" charset="0"/>
              </a:rPr>
              <a:t>Overview:</a:t>
            </a: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latin typeface="Arial" panose="020B0604020202020204" pitchFamily="34" charset="0"/>
                <a:cs typeface="Arial" panose="020B0604020202020204" pitchFamily="34" charset="0"/>
              </a:rPr>
              <a:t>In this presentation we will cover:</a:t>
            </a:r>
          </a:p>
          <a:p>
            <a:pPr marL="0" indent="0">
              <a:buFont typeface="Arial" panose="020B0604020202020204" pitchFamily="34" charset="0"/>
              <a:buNone/>
            </a:pPr>
            <a:endParaRPr lang="en-GB" dirty="0"/>
          </a:p>
        </p:txBody>
      </p:sp>
      <p:sp>
        <p:nvSpPr>
          <p:cNvPr id="5" name="Rectangle: Rounded Corners 4">
            <a:extLst>
              <a:ext uri="{FF2B5EF4-FFF2-40B4-BE49-F238E27FC236}">
                <a16:creationId xmlns:a16="http://schemas.microsoft.com/office/drawing/2014/main" id="{7B2C7219-2792-432F-AC13-E86CCB84980B}"/>
              </a:ext>
            </a:extLst>
          </p:cNvPr>
          <p:cNvSpPr/>
          <p:nvPr/>
        </p:nvSpPr>
        <p:spPr>
          <a:xfrm>
            <a:off x="182422" y="2080575"/>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Overview &amp; Duration of the apprenticeship</a:t>
            </a:r>
          </a:p>
          <a:p>
            <a:pPr algn="ctr"/>
            <a:endParaRPr lang="en-GB" dirty="0">
              <a:solidFill>
                <a:schemeClr val="tx1"/>
              </a:solidFill>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F1730D47-280D-4B08-AB86-B28A3065936A}"/>
              </a:ext>
            </a:extLst>
          </p:cNvPr>
          <p:cNvSpPr/>
          <p:nvPr/>
        </p:nvSpPr>
        <p:spPr>
          <a:xfrm>
            <a:off x="3246263" y="2093834"/>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Course Topics	</a:t>
            </a:r>
          </a:p>
        </p:txBody>
      </p:sp>
      <p:sp>
        <p:nvSpPr>
          <p:cNvPr id="7" name="Rectangle: Rounded Corners 6">
            <a:extLst>
              <a:ext uri="{FF2B5EF4-FFF2-40B4-BE49-F238E27FC236}">
                <a16:creationId xmlns:a16="http://schemas.microsoft.com/office/drawing/2014/main" id="{5FE835FC-AC12-49FB-9608-7E4719AE17EF}"/>
              </a:ext>
            </a:extLst>
          </p:cNvPr>
          <p:cNvSpPr/>
          <p:nvPr/>
        </p:nvSpPr>
        <p:spPr>
          <a:xfrm>
            <a:off x="9389329" y="2124462"/>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Getting started- initial interview and visits</a:t>
            </a:r>
          </a:p>
        </p:txBody>
      </p:sp>
      <p:sp>
        <p:nvSpPr>
          <p:cNvPr id="8" name="Rectangle: Rounded Corners 7">
            <a:extLst>
              <a:ext uri="{FF2B5EF4-FFF2-40B4-BE49-F238E27FC236}">
                <a16:creationId xmlns:a16="http://schemas.microsoft.com/office/drawing/2014/main" id="{4A3AEE45-4472-45B1-A055-19DB1AEFA261}"/>
              </a:ext>
            </a:extLst>
          </p:cNvPr>
          <p:cNvSpPr/>
          <p:nvPr/>
        </p:nvSpPr>
        <p:spPr>
          <a:xfrm>
            <a:off x="6310104" y="2093834"/>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Training through to final assessment</a:t>
            </a:r>
          </a:p>
        </p:txBody>
      </p:sp>
      <p:sp>
        <p:nvSpPr>
          <p:cNvPr id="12" name="Rectangle: Rounded Corners 11">
            <a:extLst>
              <a:ext uri="{FF2B5EF4-FFF2-40B4-BE49-F238E27FC236}">
                <a16:creationId xmlns:a16="http://schemas.microsoft.com/office/drawing/2014/main" id="{4E84A619-C86F-4D72-B130-F07856723865}"/>
              </a:ext>
            </a:extLst>
          </p:cNvPr>
          <p:cNvSpPr/>
          <p:nvPr/>
        </p:nvSpPr>
        <p:spPr>
          <a:xfrm>
            <a:off x="182422" y="3938422"/>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Additional Curriculum Topics</a:t>
            </a:r>
          </a:p>
        </p:txBody>
      </p:sp>
      <p:sp>
        <p:nvSpPr>
          <p:cNvPr id="13" name="Rectangle: Rounded Corners 12">
            <a:extLst>
              <a:ext uri="{FF2B5EF4-FFF2-40B4-BE49-F238E27FC236}">
                <a16:creationId xmlns:a16="http://schemas.microsoft.com/office/drawing/2014/main" id="{07EAE0E8-A56B-45FD-81CE-5D86A8F705F9}"/>
              </a:ext>
            </a:extLst>
          </p:cNvPr>
          <p:cNvSpPr/>
          <p:nvPr/>
        </p:nvSpPr>
        <p:spPr>
          <a:xfrm>
            <a:off x="9389329" y="3991904"/>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Maths, English &amp; Digital Skills (Functional Skills)</a:t>
            </a:r>
          </a:p>
          <a:p>
            <a:pPr algn="ctr"/>
            <a:endParaRPr lang="en-GB" dirty="0">
              <a:solidFill>
                <a:schemeClr val="tx1"/>
              </a:solidFill>
            </a:endParaRPr>
          </a:p>
        </p:txBody>
      </p:sp>
      <p:sp>
        <p:nvSpPr>
          <p:cNvPr id="14" name="Rectangle: Rounded Corners 13">
            <a:extLst>
              <a:ext uri="{FF2B5EF4-FFF2-40B4-BE49-F238E27FC236}">
                <a16:creationId xmlns:a16="http://schemas.microsoft.com/office/drawing/2014/main" id="{15A46CA8-3843-49A2-AC9E-8FDA542038BD}"/>
              </a:ext>
            </a:extLst>
          </p:cNvPr>
          <p:cNvSpPr/>
          <p:nvPr/>
        </p:nvSpPr>
        <p:spPr>
          <a:xfrm>
            <a:off x="6336345" y="3991904"/>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Off Job Training Requirements</a:t>
            </a:r>
          </a:p>
        </p:txBody>
      </p:sp>
      <p:sp>
        <p:nvSpPr>
          <p:cNvPr id="15" name="Rectangle: Rounded Corners 14">
            <a:extLst>
              <a:ext uri="{FF2B5EF4-FFF2-40B4-BE49-F238E27FC236}">
                <a16:creationId xmlns:a16="http://schemas.microsoft.com/office/drawing/2014/main" id="{91571632-D294-43F1-9657-9165F4CABC0C}"/>
              </a:ext>
            </a:extLst>
          </p:cNvPr>
          <p:cNvSpPr/>
          <p:nvPr/>
        </p:nvSpPr>
        <p:spPr>
          <a:xfrm>
            <a:off x="3284735" y="3991904"/>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E-portfolio</a:t>
            </a:r>
          </a:p>
        </p:txBody>
      </p:sp>
      <p:pic>
        <p:nvPicPr>
          <p:cNvPr id="19" name="2DB10A13-D40A-4359-89D6-322E19C24196">
            <a:extLst>
              <a:ext uri="{FF2B5EF4-FFF2-40B4-BE49-F238E27FC236}">
                <a16:creationId xmlns:a16="http://schemas.microsoft.com/office/drawing/2014/main" id="{4E5430E2-1304-4E16-85A8-2FF9517E95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39233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867114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1241782" y="642135"/>
            <a:ext cx="8671145"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3600" dirty="0"/>
              <a:t>Functional Skills – The Test Components </a:t>
            </a:r>
          </a:p>
        </p:txBody>
      </p:sp>
      <p:pic>
        <p:nvPicPr>
          <p:cNvPr id="3" name="Picture 2" descr="Logo, company name&#10;&#10;Description automatically generated">
            <a:extLst>
              <a:ext uri="{FF2B5EF4-FFF2-40B4-BE49-F238E27FC236}">
                <a16:creationId xmlns:a16="http://schemas.microsoft.com/office/drawing/2014/main" id="{2EAEB908-F607-101B-F419-DB6C20AF80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graphicFrame>
        <p:nvGraphicFramePr>
          <p:cNvPr id="6" name="Table 5">
            <a:extLst>
              <a:ext uri="{FF2B5EF4-FFF2-40B4-BE49-F238E27FC236}">
                <a16:creationId xmlns:a16="http://schemas.microsoft.com/office/drawing/2014/main" id="{A69D4F71-F2E0-D1C8-222B-36885F7A4831}"/>
              </a:ext>
            </a:extLst>
          </p:cNvPr>
          <p:cNvGraphicFramePr>
            <a:graphicFrameLocks noGrp="1"/>
          </p:cNvGraphicFramePr>
          <p:nvPr/>
        </p:nvGraphicFramePr>
        <p:xfrm>
          <a:off x="1508575" y="1690961"/>
          <a:ext cx="8137557" cy="2560320"/>
        </p:xfrm>
        <a:graphic>
          <a:graphicData uri="http://schemas.openxmlformats.org/drawingml/2006/table">
            <a:tbl>
              <a:tblPr firstRow="1" bandRow="1">
                <a:tableStyleId>{5C22544A-7EE6-4342-B048-85BDC9FD1C3A}</a:tableStyleId>
              </a:tblPr>
              <a:tblGrid>
                <a:gridCol w="3892539">
                  <a:extLst>
                    <a:ext uri="{9D8B030D-6E8A-4147-A177-3AD203B41FA5}">
                      <a16:colId xmlns:a16="http://schemas.microsoft.com/office/drawing/2014/main" val="1552509611"/>
                    </a:ext>
                  </a:extLst>
                </a:gridCol>
                <a:gridCol w="214968">
                  <a:extLst>
                    <a:ext uri="{9D8B030D-6E8A-4147-A177-3AD203B41FA5}">
                      <a16:colId xmlns:a16="http://schemas.microsoft.com/office/drawing/2014/main" val="3627596821"/>
                    </a:ext>
                  </a:extLst>
                </a:gridCol>
                <a:gridCol w="4030050">
                  <a:extLst>
                    <a:ext uri="{9D8B030D-6E8A-4147-A177-3AD203B41FA5}">
                      <a16:colId xmlns:a16="http://schemas.microsoft.com/office/drawing/2014/main" val="169450592"/>
                    </a:ext>
                  </a:extLst>
                </a:gridCol>
              </a:tblGrid>
              <a:tr h="370840">
                <a:tc gridSpan="3">
                  <a:txBody>
                    <a:bodyPr/>
                    <a:lstStyle/>
                    <a:p>
                      <a:pPr algn="ctr"/>
                      <a:r>
                        <a:rPr lang="en-GB" sz="3600" dirty="0"/>
                        <a:t>Maths</a:t>
                      </a:r>
                    </a:p>
                  </a:txBody>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1461132435"/>
                  </a:ext>
                </a:extLst>
              </a:tr>
              <a:tr h="370840">
                <a:tc>
                  <a:txBody>
                    <a:bodyPr/>
                    <a:lstStyle/>
                    <a:p>
                      <a:pPr algn="ctr"/>
                      <a:r>
                        <a:rPr lang="en-GB" sz="2400" b="1" dirty="0"/>
                        <a:t>Level 1</a:t>
                      </a:r>
                    </a:p>
                  </a:txBody>
                  <a:tcPr/>
                </a:tc>
                <a:tc rowSpan="2">
                  <a:txBody>
                    <a:bodyPr/>
                    <a:lstStyle/>
                    <a:p>
                      <a:pPr algn="ctr"/>
                      <a:endParaRPr lang="en-GB" sz="2400" b="1" dirty="0"/>
                    </a:p>
                  </a:txBody>
                  <a:tcPr>
                    <a:solidFill>
                      <a:schemeClr val="tx1"/>
                    </a:solidFill>
                  </a:tcPr>
                </a:tc>
                <a:tc>
                  <a:txBody>
                    <a:bodyPr/>
                    <a:lstStyle/>
                    <a:p>
                      <a:pPr algn="ctr"/>
                      <a:r>
                        <a:rPr lang="en-GB" sz="2400" b="1" dirty="0"/>
                        <a:t>Level 2</a:t>
                      </a:r>
                    </a:p>
                  </a:txBody>
                  <a:tcPr/>
                </a:tc>
                <a:extLst>
                  <a:ext uri="{0D108BD9-81ED-4DB2-BD59-A6C34878D82A}">
                    <a16:rowId xmlns:a16="http://schemas.microsoft.com/office/drawing/2014/main" val="1185744042"/>
                  </a:ext>
                </a:extLst>
              </a:tr>
              <a:tr h="370840">
                <a:tc>
                  <a:txBody>
                    <a:bodyPr/>
                    <a:lstStyle/>
                    <a:p>
                      <a:r>
                        <a:rPr lang="en-GB" dirty="0"/>
                        <a:t>One assessment comprising of </a:t>
                      </a:r>
                      <a:r>
                        <a:rPr lang="en-GB" b="1" dirty="0"/>
                        <a:t>two</a:t>
                      </a:r>
                      <a:r>
                        <a:rPr lang="en-GB" dirty="0"/>
                        <a:t> test papers</a:t>
                      </a:r>
                    </a:p>
                    <a:p>
                      <a:pPr marL="285750" indent="-285750">
                        <a:buFont typeface="Arial" panose="020B0604020202020204" pitchFamily="34" charset="0"/>
                        <a:buChar char="•"/>
                      </a:pPr>
                      <a:r>
                        <a:rPr lang="en-GB" dirty="0"/>
                        <a:t>Non calculator paper </a:t>
                      </a:r>
                    </a:p>
                    <a:p>
                      <a:pPr marL="285750" indent="-285750">
                        <a:buFont typeface="Arial" panose="020B0604020202020204" pitchFamily="34" charset="0"/>
                        <a:buChar char="•"/>
                      </a:pPr>
                      <a:r>
                        <a:rPr lang="en-GB" dirty="0"/>
                        <a:t>Calculator paper</a:t>
                      </a:r>
                    </a:p>
                  </a:txBody>
                  <a:tcPr/>
                </a:tc>
                <a:tc vMerge="1">
                  <a:txBody>
                    <a:bodyPr/>
                    <a:lstStyle/>
                    <a:p>
                      <a:endParaRPr lang="en-GB" dirty="0"/>
                    </a:p>
                  </a:txBody>
                  <a:tcPr>
                    <a:solidFill>
                      <a:schemeClr val="tx1"/>
                    </a:solidFill>
                  </a:tcPr>
                </a:tc>
                <a:tc>
                  <a:txBody>
                    <a:bodyPr/>
                    <a:lstStyle/>
                    <a:p>
                      <a:r>
                        <a:rPr lang="en-GB" dirty="0"/>
                        <a:t>One assessment comprising of </a:t>
                      </a:r>
                      <a:r>
                        <a:rPr lang="en-GB" b="1" dirty="0"/>
                        <a:t>two</a:t>
                      </a:r>
                      <a:r>
                        <a:rPr lang="en-GB" dirty="0"/>
                        <a:t> test papers</a:t>
                      </a:r>
                    </a:p>
                    <a:p>
                      <a:pPr marL="285750" indent="-285750">
                        <a:buFont typeface="Arial" panose="020B0604020202020204" pitchFamily="34" charset="0"/>
                        <a:buChar char="•"/>
                      </a:pPr>
                      <a:r>
                        <a:rPr lang="en-GB" dirty="0"/>
                        <a:t>Non calculator paper </a:t>
                      </a:r>
                    </a:p>
                    <a:p>
                      <a:pPr marL="285750" indent="-285750">
                        <a:buFont typeface="Arial" panose="020B0604020202020204" pitchFamily="34" charset="0"/>
                        <a:buChar char="•"/>
                      </a:pPr>
                      <a:r>
                        <a:rPr lang="en-GB" dirty="0"/>
                        <a:t>Calculator paper</a:t>
                      </a:r>
                    </a:p>
                    <a:p>
                      <a:endParaRPr lang="en-GB" dirty="0"/>
                    </a:p>
                  </a:txBody>
                  <a:tcPr/>
                </a:tc>
                <a:extLst>
                  <a:ext uri="{0D108BD9-81ED-4DB2-BD59-A6C34878D82A}">
                    <a16:rowId xmlns:a16="http://schemas.microsoft.com/office/drawing/2014/main" val="525430077"/>
                  </a:ext>
                </a:extLst>
              </a:tr>
            </a:tbl>
          </a:graphicData>
        </a:graphic>
      </p:graphicFrame>
    </p:spTree>
    <p:extLst>
      <p:ext uri="{BB962C8B-B14F-4D97-AF65-F5344CB8AC3E}">
        <p14:creationId xmlns:p14="http://schemas.microsoft.com/office/powerpoint/2010/main" val="503416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237F0-813E-ECBD-05D8-5F1446977C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26B154-755C-E864-0AFD-A3C124624BA9}"/>
              </a:ext>
            </a:extLst>
          </p:cNvPr>
          <p:cNvSpPr txBox="1">
            <a:spLocks/>
          </p:cNvSpPr>
          <p:nvPr/>
        </p:nvSpPr>
        <p:spPr>
          <a:xfrm>
            <a:off x="316990" y="422219"/>
            <a:ext cx="867114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DA6059B6-32E0-0E25-700C-00207BDEF914}"/>
              </a:ext>
            </a:extLst>
          </p:cNvPr>
          <p:cNvSpPr txBox="1">
            <a:spLocks/>
          </p:cNvSpPr>
          <p:nvPr/>
        </p:nvSpPr>
        <p:spPr>
          <a:xfrm>
            <a:off x="1241782" y="642135"/>
            <a:ext cx="8671145"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3600" dirty="0"/>
              <a:t>Functional Skills – The Test Components </a:t>
            </a:r>
          </a:p>
        </p:txBody>
      </p:sp>
      <p:pic>
        <p:nvPicPr>
          <p:cNvPr id="3" name="Picture 2" descr="Logo, company name&#10;&#10;Description automatically generated">
            <a:extLst>
              <a:ext uri="{FF2B5EF4-FFF2-40B4-BE49-F238E27FC236}">
                <a16:creationId xmlns:a16="http://schemas.microsoft.com/office/drawing/2014/main" id="{B653B4A9-72E2-B166-2C91-08348E9203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graphicFrame>
        <p:nvGraphicFramePr>
          <p:cNvPr id="6" name="Table 5">
            <a:extLst>
              <a:ext uri="{FF2B5EF4-FFF2-40B4-BE49-F238E27FC236}">
                <a16:creationId xmlns:a16="http://schemas.microsoft.com/office/drawing/2014/main" id="{5F518C3D-E41C-1CDE-01CB-25EE54FD1496}"/>
              </a:ext>
            </a:extLst>
          </p:cNvPr>
          <p:cNvGraphicFramePr>
            <a:graphicFrameLocks noGrp="1"/>
          </p:cNvGraphicFramePr>
          <p:nvPr/>
        </p:nvGraphicFramePr>
        <p:xfrm>
          <a:off x="316991" y="1602301"/>
          <a:ext cx="11507865" cy="3931920"/>
        </p:xfrm>
        <a:graphic>
          <a:graphicData uri="http://schemas.openxmlformats.org/drawingml/2006/table">
            <a:tbl>
              <a:tblPr firstRow="1" bandRow="1">
                <a:tableStyleId>{5C22544A-7EE6-4342-B048-85BDC9FD1C3A}</a:tableStyleId>
              </a:tblPr>
              <a:tblGrid>
                <a:gridCol w="5540874">
                  <a:extLst>
                    <a:ext uri="{9D8B030D-6E8A-4147-A177-3AD203B41FA5}">
                      <a16:colId xmlns:a16="http://schemas.microsoft.com/office/drawing/2014/main" val="1552509611"/>
                    </a:ext>
                  </a:extLst>
                </a:gridCol>
                <a:gridCol w="286512">
                  <a:extLst>
                    <a:ext uri="{9D8B030D-6E8A-4147-A177-3AD203B41FA5}">
                      <a16:colId xmlns:a16="http://schemas.microsoft.com/office/drawing/2014/main" val="3627596821"/>
                    </a:ext>
                  </a:extLst>
                </a:gridCol>
                <a:gridCol w="5680479">
                  <a:extLst>
                    <a:ext uri="{9D8B030D-6E8A-4147-A177-3AD203B41FA5}">
                      <a16:colId xmlns:a16="http://schemas.microsoft.com/office/drawing/2014/main" val="169450592"/>
                    </a:ext>
                  </a:extLst>
                </a:gridCol>
              </a:tblGrid>
              <a:tr h="370840">
                <a:tc gridSpan="3">
                  <a:txBody>
                    <a:bodyPr/>
                    <a:lstStyle/>
                    <a:p>
                      <a:pPr algn="ctr"/>
                      <a:r>
                        <a:rPr lang="en-GB" sz="3600" dirty="0"/>
                        <a:t>English</a:t>
                      </a:r>
                    </a:p>
                  </a:txBody>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1461132435"/>
                  </a:ext>
                </a:extLst>
              </a:tr>
              <a:tr h="370840">
                <a:tc>
                  <a:txBody>
                    <a:bodyPr/>
                    <a:lstStyle/>
                    <a:p>
                      <a:pPr algn="ctr"/>
                      <a:r>
                        <a:rPr lang="en-GB" sz="2400" b="1" dirty="0"/>
                        <a:t>Level 1</a:t>
                      </a:r>
                    </a:p>
                  </a:txBody>
                  <a:tcPr/>
                </a:tc>
                <a:tc rowSpan="2">
                  <a:txBody>
                    <a:bodyPr/>
                    <a:lstStyle/>
                    <a:p>
                      <a:pPr algn="ctr"/>
                      <a:endParaRPr lang="en-GB" sz="2400" b="1" dirty="0"/>
                    </a:p>
                  </a:txBody>
                  <a:tcPr>
                    <a:solidFill>
                      <a:schemeClr val="tx1"/>
                    </a:solidFill>
                  </a:tcPr>
                </a:tc>
                <a:tc>
                  <a:txBody>
                    <a:bodyPr/>
                    <a:lstStyle/>
                    <a:p>
                      <a:pPr algn="ctr"/>
                      <a:r>
                        <a:rPr lang="en-GB" sz="2400" b="1" dirty="0"/>
                        <a:t>Level 2</a:t>
                      </a:r>
                    </a:p>
                  </a:txBody>
                  <a:tcPr/>
                </a:tc>
                <a:extLst>
                  <a:ext uri="{0D108BD9-81ED-4DB2-BD59-A6C34878D82A}">
                    <a16:rowId xmlns:a16="http://schemas.microsoft.com/office/drawing/2014/main" val="1185744042"/>
                  </a:ext>
                </a:extLst>
              </a:tr>
              <a:tr h="370840">
                <a:tc>
                  <a:txBody>
                    <a:bodyPr/>
                    <a:lstStyle/>
                    <a:p>
                      <a:r>
                        <a:rPr lang="en-GB" b="0" dirty="0"/>
                        <a:t>The Level 1 Functional Skills English qualification comprises of </a:t>
                      </a:r>
                      <a:r>
                        <a:rPr lang="en-GB" b="1" dirty="0"/>
                        <a:t>three</a:t>
                      </a:r>
                      <a:r>
                        <a:rPr lang="en-GB" dirty="0"/>
                        <a:t> separate assessments:- </a:t>
                      </a:r>
                    </a:p>
                    <a:p>
                      <a:endParaRPr lang="en-GB" dirty="0"/>
                    </a:p>
                    <a:p>
                      <a:pPr marL="285750" indent="-285750">
                        <a:buFont typeface="Arial" panose="020B0604020202020204" pitchFamily="34" charset="0"/>
                        <a:buChar char="•"/>
                      </a:pPr>
                      <a:r>
                        <a:rPr lang="en-GB" dirty="0"/>
                        <a:t>1 Reading test </a:t>
                      </a:r>
                    </a:p>
                    <a:p>
                      <a:pPr marL="285750" indent="-285750">
                        <a:buFont typeface="Arial" panose="020B0604020202020204" pitchFamily="34" charset="0"/>
                        <a:buChar char="•"/>
                      </a:pPr>
                      <a:r>
                        <a:rPr lang="en-GB" dirty="0"/>
                        <a:t>1 Writing test</a:t>
                      </a:r>
                    </a:p>
                    <a:p>
                      <a:pPr marL="285750" indent="-285750">
                        <a:buFont typeface="Arial" panose="020B0604020202020204" pitchFamily="34" charset="0"/>
                        <a:buChar char="•"/>
                      </a:pPr>
                      <a:r>
                        <a:rPr lang="en-GB" dirty="0"/>
                        <a:t>1 Speaking, Listening and Communication (SLC) practical assessment – apprentices must attend an online training session in preparation for the practical (SLC) assessment.</a:t>
                      </a:r>
                    </a:p>
                    <a:p>
                      <a:pPr marL="285750" indent="-285750">
                        <a:buFont typeface="Arial" panose="020B0604020202020204" pitchFamily="34" charset="0"/>
                        <a:buChar char="•"/>
                      </a:pPr>
                      <a:endParaRPr lang="en-GB" dirty="0"/>
                    </a:p>
                  </a:txBody>
                  <a:tcPr/>
                </a:tc>
                <a:tc vMerge="1">
                  <a:txBody>
                    <a:bodyPr/>
                    <a:lstStyle/>
                    <a:p>
                      <a:endParaRPr lang="en-GB" dirty="0"/>
                    </a:p>
                  </a:txBody>
                  <a:tcPr>
                    <a:solidFill>
                      <a:schemeClr val="tx1"/>
                    </a:solidFill>
                  </a:tcPr>
                </a:tc>
                <a:tc>
                  <a:txBody>
                    <a:bodyPr/>
                    <a:lstStyle/>
                    <a:p>
                      <a:r>
                        <a:rPr lang="en-GB" b="0" dirty="0"/>
                        <a:t>The Level 2 Functional Skills English qualification comprises of </a:t>
                      </a:r>
                      <a:r>
                        <a:rPr lang="en-GB" b="1" dirty="0"/>
                        <a:t>three</a:t>
                      </a:r>
                      <a:r>
                        <a:rPr lang="en-GB" dirty="0"/>
                        <a:t> separate assessments:- </a:t>
                      </a:r>
                    </a:p>
                    <a:p>
                      <a:endParaRPr lang="en-GB" dirty="0"/>
                    </a:p>
                    <a:p>
                      <a:pPr marL="285750" indent="-285750">
                        <a:buFont typeface="Arial" panose="020B0604020202020204" pitchFamily="34" charset="0"/>
                        <a:buChar char="•"/>
                      </a:pPr>
                      <a:r>
                        <a:rPr lang="en-GB" dirty="0"/>
                        <a:t>1 Reading test </a:t>
                      </a:r>
                    </a:p>
                    <a:p>
                      <a:pPr marL="285750" indent="-285750">
                        <a:buFont typeface="Arial" panose="020B0604020202020204" pitchFamily="34" charset="0"/>
                        <a:buChar char="•"/>
                      </a:pPr>
                      <a:r>
                        <a:rPr lang="en-GB" dirty="0"/>
                        <a:t>1 Writing test</a:t>
                      </a:r>
                    </a:p>
                    <a:p>
                      <a:pPr marL="285750" indent="-285750">
                        <a:buFont typeface="Arial" panose="020B0604020202020204" pitchFamily="34" charset="0"/>
                        <a:buChar char="•"/>
                      </a:pPr>
                      <a:r>
                        <a:rPr lang="en-GB" dirty="0"/>
                        <a:t>1 Speaking, Listening and Communication (SLC) practical assessment – apprentices must attend an online training session in preparation for the practical (SLC) assessment.</a:t>
                      </a:r>
                    </a:p>
                    <a:p>
                      <a:endParaRPr lang="en-GB" dirty="0"/>
                    </a:p>
                  </a:txBody>
                  <a:tcPr/>
                </a:tc>
                <a:extLst>
                  <a:ext uri="{0D108BD9-81ED-4DB2-BD59-A6C34878D82A}">
                    <a16:rowId xmlns:a16="http://schemas.microsoft.com/office/drawing/2014/main" val="525430077"/>
                  </a:ext>
                </a:extLst>
              </a:tr>
            </a:tbl>
          </a:graphicData>
        </a:graphic>
      </p:graphicFrame>
    </p:spTree>
    <p:extLst>
      <p:ext uri="{BB962C8B-B14F-4D97-AF65-F5344CB8AC3E}">
        <p14:creationId xmlns:p14="http://schemas.microsoft.com/office/powerpoint/2010/main" val="1465604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000" b="1" dirty="0">
              <a:latin typeface="Arial" panose="020B0604020202020204" pitchFamily="34" charset="0"/>
              <a:cs typeface="Arial" panose="020B0604020202020204" pitchFamily="34" charset="0"/>
            </a:endParaRPr>
          </a:p>
        </p:txBody>
      </p:sp>
      <p:sp>
        <p:nvSpPr>
          <p:cNvPr id="7" name="Content Placeholder 2">
            <a:extLst>
              <a:ext uri="{FF2B5EF4-FFF2-40B4-BE49-F238E27FC236}">
                <a16:creationId xmlns:a16="http://schemas.microsoft.com/office/drawing/2014/main" id="{F750433F-3A45-4EF5-873B-0BAE94287CBC}"/>
              </a:ext>
            </a:extLst>
          </p:cNvPr>
          <p:cNvSpPr txBox="1">
            <a:spLocks/>
          </p:cNvSpPr>
          <p:nvPr/>
        </p:nvSpPr>
        <p:spPr>
          <a:xfrm>
            <a:off x="316990" y="1354926"/>
            <a:ext cx="10515600" cy="482057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GB" sz="2200" dirty="0">
              <a:latin typeface="Arial" panose="020B0604020202020204" pitchFamily="34" charset="0"/>
              <a:cs typeface="Arial" panose="020B0604020202020204" pitchFamily="34" charset="0"/>
            </a:endParaRPr>
          </a:p>
        </p:txBody>
      </p:sp>
      <p:pic>
        <p:nvPicPr>
          <p:cNvPr id="8" name="Graphic 7" descr="A lightbulb">
            <a:extLst>
              <a:ext uri="{FF2B5EF4-FFF2-40B4-BE49-F238E27FC236}">
                <a16:creationId xmlns:a16="http://schemas.microsoft.com/office/drawing/2014/main" id="{E4398B09-0102-4C8E-9CDA-6759B232751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41265" y="3854527"/>
            <a:ext cx="2782649" cy="2782649"/>
          </a:xfrm>
          <a:prstGeom prst="rect">
            <a:avLst/>
          </a:prstGeom>
        </p:spPr>
      </p:pic>
      <p:sp>
        <p:nvSpPr>
          <p:cNvPr id="3" name="Title 2">
            <a:extLst>
              <a:ext uri="{FF2B5EF4-FFF2-40B4-BE49-F238E27FC236}">
                <a16:creationId xmlns:a16="http://schemas.microsoft.com/office/drawing/2014/main" id="{2DF2D5E6-67B6-1643-2676-B6ECBE78A03F}"/>
              </a:ext>
            </a:extLst>
          </p:cNvPr>
          <p:cNvSpPr>
            <a:spLocks noGrp="1"/>
          </p:cNvSpPr>
          <p:nvPr>
            <p:ph type="title"/>
          </p:nvPr>
        </p:nvSpPr>
        <p:spPr/>
        <p:txBody>
          <a:bodyPr>
            <a:normAutofit/>
          </a:bodyPr>
          <a:lstStyle/>
          <a:p>
            <a:pPr algn="ctr"/>
            <a:r>
              <a:rPr lang="en-GB" sz="3600" b="1" dirty="0">
                <a:latin typeface="Arial" panose="020B0604020202020204" pitchFamily="34" charset="0"/>
                <a:cs typeface="Arial" panose="020B0604020202020204" pitchFamily="34" charset="0"/>
              </a:rPr>
              <a:t>Wellbeing </a:t>
            </a:r>
            <a:endParaRPr lang="en-GB" sz="3600" dirty="0"/>
          </a:p>
        </p:txBody>
      </p:sp>
      <p:sp>
        <p:nvSpPr>
          <p:cNvPr id="4" name="Content Placeholder 3">
            <a:extLst>
              <a:ext uri="{FF2B5EF4-FFF2-40B4-BE49-F238E27FC236}">
                <a16:creationId xmlns:a16="http://schemas.microsoft.com/office/drawing/2014/main" id="{DBCEED77-CA66-CBC9-E586-920BA1133459}"/>
              </a:ext>
            </a:extLst>
          </p:cNvPr>
          <p:cNvSpPr>
            <a:spLocks noGrp="1"/>
          </p:cNvSpPr>
          <p:nvPr>
            <p:ph idx="1"/>
          </p:nvPr>
        </p:nvSpPr>
        <p:spPr/>
        <p:txBody>
          <a:bodyPr>
            <a:normAutofit/>
          </a:bodyPr>
          <a:lstStyle/>
          <a:p>
            <a:pPr marL="0" indent="0">
              <a:buNone/>
            </a:pPr>
            <a:endParaRPr lang="en-US" sz="2000" dirty="0">
              <a:latin typeface="Arial" panose="020B0604020202020204" pitchFamily="34" charset="0"/>
              <a:cs typeface="Arial" panose="020B0604020202020204" pitchFamily="34" charset="0"/>
            </a:endParaRPr>
          </a:p>
          <a:p>
            <a:pPr marL="0" indent="0" algn="ctr">
              <a:buNone/>
            </a:pPr>
            <a:r>
              <a:rPr lang="en-US" sz="2400" dirty="0">
                <a:latin typeface="Arial" panose="020B0604020202020204" pitchFamily="34" charset="0"/>
                <a:cs typeface="Arial" panose="020B0604020202020204" pitchFamily="34" charset="0"/>
              </a:rPr>
              <a:t>. KEITS have a range of resources to support apprentices' wellbeing. In  addition apprentices have free access to Health Assured services which offers confidential support and advice on a range of topics such as, mental health, finances and bereavement</a:t>
            </a:r>
          </a:p>
          <a:p>
            <a:pPr marL="0" indent="0" algn="ctr">
              <a:buNone/>
            </a:pPr>
            <a:endParaRPr lang="en-US" sz="2400" dirty="0">
              <a:latin typeface="Arial" panose="020B0604020202020204" pitchFamily="34" charset="0"/>
              <a:cs typeface="Arial" panose="020B0604020202020204" pitchFamily="34" charset="0"/>
            </a:endParaRPr>
          </a:p>
          <a:p>
            <a:pPr marL="0" indent="0" algn="ctr">
              <a:buNone/>
            </a:pPr>
            <a:endParaRPr lang="en-US" sz="2400" dirty="0">
              <a:latin typeface="Arial" panose="020B0604020202020204" pitchFamily="34" charset="0"/>
              <a:cs typeface="Arial" panose="020B0604020202020204" pitchFamily="34" charset="0"/>
            </a:endParaRPr>
          </a:p>
          <a:p>
            <a:pPr marL="0" indent="0">
              <a:buNone/>
            </a:pPr>
            <a:endParaRPr lang="en-GB" dirty="0"/>
          </a:p>
        </p:txBody>
      </p:sp>
      <p:pic>
        <p:nvPicPr>
          <p:cNvPr id="5" name="2DB10A13-D40A-4359-89D6-322E19C24196">
            <a:extLst>
              <a:ext uri="{FF2B5EF4-FFF2-40B4-BE49-F238E27FC236}">
                <a16:creationId xmlns:a16="http://schemas.microsoft.com/office/drawing/2014/main" id="{56A666D6-21E5-FB29-D21A-C7D53B394D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3330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E02F4-AA9B-46EC-A78E-050474239BA0}"/>
              </a:ext>
            </a:extLst>
          </p:cNvPr>
          <p:cNvSpPr>
            <a:spLocks noGrp="1"/>
          </p:cNvSpPr>
          <p:nvPr>
            <p:ph type="title"/>
          </p:nvPr>
        </p:nvSpPr>
        <p:spPr>
          <a:xfrm>
            <a:off x="838200" y="365125"/>
            <a:ext cx="10515600" cy="1325563"/>
          </a:xfrm>
        </p:spPr>
        <p:txBody>
          <a:bodyPr anchor="ctr">
            <a:normAutofit/>
          </a:bodyPr>
          <a:lstStyle/>
          <a:p>
            <a:r>
              <a:rPr lang="en-GB" b="1" dirty="0">
                <a:latin typeface="Arial" panose="020B0604020202020204" pitchFamily="34" charset="0"/>
                <a:cs typeface="Arial" panose="020B0604020202020204" pitchFamily="34" charset="0"/>
              </a:rPr>
              <a:t>Any Questions?</a:t>
            </a:r>
          </a:p>
        </p:txBody>
      </p:sp>
      <p:sp>
        <p:nvSpPr>
          <p:cNvPr id="3" name="Content Placeholder 2">
            <a:extLst>
              <a:ext uri="{FF2B5EF4-FFF2-40B4-BE49-F238E27FC236}">
                <a16:creationId xmlns:a16="http://schemas.microsoft.com/office/drawing/2014/main" id="{B0D585A7-8CAB-45AD-9533-BEA918250D1C}"/>
              </a:ext>
            </a:extLst>
          </p:cNvPr>
          <p:cNvSpPr>
            <a:spLocks noGrp="1"/>
          </p:cNvSpPr>
          <p:nvPr>
            <p:ph sz="half" idx="2"/>
          </p:nvPr>
        </p:nvSpPr>
        <p:spPr>
          <a:xfrm>
            <a:off x="6172200" y="1825625"/>
            <a:ext cx="5181600" cy="4351338"/>
          </a:xfrm>
        </p:spPr>
        <p:txBody>
          <a:bodyPr>
            <a:normAutofit/>
          </a:bodyPr>
          <a:lstStyle/>
          <a:p>
            <a:pPr marL="457200" lvl="1" indent="0">
              <a:buNone/>
            </a:pPr>
            <a:r>
              <a:rPr lang="en-GB" sz="2800" dirty="0">
                <a:latin typeface="Arial" panose="020B0604020202020204" pitchFamily="34" charset="0"/>
                <a:cs typeface="Arial" panose="020B0604020202020204" pitchFamily="34" charset="0"/>
              </a:rPr>
              <a:t>Your Training Consultant and the KEITS team hope you enjoy the course.</a:t>
            </a:r>
          </a:p>
          <a:p>
            <a:pPr marL="457200" lvl="1" indent="0">
              <a:buNone/>
            </a:pPr>
            <a:endParaRPr lang="en-GB" sz="2800" dirty="0">
              <a:latin typeface="Arial" panose="020B0604020202020204" pitchFamily="34" charset="0"/>
              <a:cs typeface="Arial" panose="020B0604020202020204" pitchFamily="34" charset="0"/>
            </a:endParaRPr>
          </a:p>
          <a:p>
            <a:pPr marL="457200" lvl="1" indent="0">
              <a:buNone/>
            </a:pPr>
            <a:r>
              <a:rPr lang="en-GB" sz="2800" dirty="0">
                <a:latin typeface="Arial" panose="020B0604020202020204" pitchFamily="34" charset="0"/>
                <a:cs typeface="Arial" panose="020B0604020202020204" pitchFamily="34" charset="0"/>
              </a:rPr>
              <a:t>Remember  - we are here to support you.</a:t>
            </a:r>
          </a:p>
          <a:p>
            <a:pPr marL="0" indent="0">
              <a:buNone/>
            </a:pPr>
            <a:endParaRPr lang="en-GB" dirty="0"/>
          </a:p>
        </p:txBody>
      </p:sp>
      <p:pic>
        <p:nvPicPr>
          <p:cNvPr id="6" name="Picture 5" descr="Child holding plants">
            <a:extLst>
              <a:ext uri="{FF2B5EF4-FFF2-40B4-BE49-F238E27FC236}">
                <a16:creationId xmlns:a16="http://schemas.microsoft.com/office/drawing/2014/main" id="{F3562E53-5E08-98FF-71D3-298B4418CE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7380" y="1825625"/>
            <a:ext cx="5257800" cy="3505200"/>
          </a:xfrm>
          <a:prstGeom prst="rect">
            <a:avLst/>
          </a:prstGeom>
        </p:spPr>
      </p:pic>
    </p:spTree>
    <p:extLst>
      <p:ext uri="{BB962C8B-B14F-4D97-AF65-F5344CB8AC3E}">
        <p14:creationId xmlns:p14="http://schemas.microsoft.com/office/powerpoint/2010/main" val="41759985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latin typeface="Arial" panose="020B0604020202020204" pitchFamily="34" charset="0"/>
                <a:cs typeface="Arial" panose="020B0604020202020204" pitchFamily="34" charset="0"/>
              </a:rPr>
              <a:t>Contact Us</a:t>
            </a:r>
            <a:endParaRPr lang="en-GB" sz="4000" b="1" dirty="0">
              <a:solidFill>
                <a:srgbClr val="FF0000"/>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6C0C22DB-EBB6-4D6D-B0CD-FA6597411A1A}"/>
              </a:ext>
            </a:extLst>
          </p:cNvPr>
          <p:cNvSpPr txBox="1">
            <a:spLocks/>
          </p:cNvSpPr>
          <p:nvPr/>
        </p:nvSpPr>
        <p:spPr>
          <a:xfrm>
            <a:off x="838200" y="1520825"/>
            <a:ext cx="10515600" cy="42513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sym typeface="Wingdings" panose="05000000000000000000" pitchFamily="2" charset="2"/>
            </a:endParaRPr>
          </a:p>
          <a:p>
            <a:pPr marL="0" indent="0" algn="ctr">
              <a:buFont typeface="Arial" panose="020B0604020202020204" pitchFamily="34" charset="0"/>
              <a:buNone/>
            </a:pPr>
            <a:r>
              <a:rPr lang="en-US" b="1" dirty="0">
                <a:sym typeface="Wingdings" panose="05000000000000000000" pitchFamily="2" charset="2"/>
              </a:rPr>
              <a:t>KEITS Training Services Ltd</a:t>
            </a:r>
          </a:p>
          <a:p>
            <a:pPr marL="0" indent="0" algn="ctr">
              <a:buFont typeface="Arial" panose="020B0604020202020204" pitchFamily="34" charset="0"/>
              <a:buNone/>
            </a:pPr>
            <a:r>
              <a:rPr lang="en-US" b="1" dirty="0">
                <a:sym typeface="Wingdings" panose="05000000000000000000" pitchFamily="2" charset="2"/>
              </a:rPr>
              <a:t> P.O. Box 529</a:t>
            </a:r>
          </a:p>
          <a:p>
            <a:pPr marL="0" indent="0" algn="ctr">
              <a:buFont typeface="Arial" panose="020B0604020202020204" pitchFamily="34" charset="0"/>
              <a:buNone/>
            </a:pPr>
            <a:r>
              <a:rPr lang="en-US" b="1" dirty="0">
                <a:sym typeface="Wingdings" panose="05000000000000000000" pitchFamily="2" charset="2"/>
              </a:rPr>
              <a:t>Hatfield</a:t>
            </a:r>
          </a:p>
          <a:p>
            <a:pPr marL="0" indent="0" algn="ctr">
              <a:buFont typeface="Arial" panose="020B0604020202020204" pitchFamily="34" charset="0"/>
              <a:buNone/>
            </a:pPr>
            <a:r>
              <a:rPr lang="en-US" b="1">
                <a:sym typeface="Wingdings" panose="05000000000000000000" pitchFamily="2" charset="2"/>
              </a:rPr>
              <a:t>AL10 1JS</a:t>
            </a:r>
          </a:p>
          <a:p>
            <a:pPr marL="0" indent="0" algn="ctr">
              <a:buFont typeface="Arial" panose="020B0604020202020204" pitchFamily="34" charset="0"/>
              <a:buNone/>
            </a:pPr>
            <a:endParaRPr lang="en-US" b="1" dirty="0">
              <a:sym typeface="Wingdings" panose="05000000000000000000" pitchFamily="2" charset="2"/>
            </a:endParaRPr>
          </a:p>
          <a:p>
            <a:pPr marL="0" indent="0" algn="ctr">
              <a:buFont typeface="Arial" panose="020B0604020202020204" pitchFamily="34" charset="0"/>
              <a:buNone/>
            </a:pPr>
            <a:r>
              <a:rPr lang="en-US" b="1" dirty="0">
                <a:sym typeface="Wingdings" panose="05000000000000000000" pitchFamily="2" charset="2"/>
              </a:rPr>
              <a:t>T: 0208 327 3800</a:t>
            </a:r>
          </a:p>
          <a:p>
            <a:pPr marL="0" indent="0" algn="ctr">
              <a:buFont typeface="Arial" panose="020B0604020202020204" pitchFamily="34" charset="0"/>
              <a:buNone/>
            </a:pPr>
            <a:r>
              <a:rPr lang="en-US" b="1" dirty="0">
                <a:sym typeface="Wingdings" panose="05000000000000000000" pitchFamily="2" charset="2"/>
              </a:rPr>
              <a:t>E: info@keits.co.uk</a:t>
            </a:r>
          </a:p>
          <a:p>
            <a:pPr marL="0" indent="0" algn="ctr">
              <a:buFont typeface="Arial" panose="020B0604020202020204" pitchFamily="34" charset="0"/>
              <a:buNone/>
            </a:pPr>
            <a:r>
              <a:rPr lang="en-US" b="1" dirty="0">
                <a:sym typeface="Wingdings" panose="05000000000000000000" pitchFamily="2" charset="2"/>
              </a:rPr>
              <a:t>W:www.KEITS.co.uk</a:t>
            </a:r>
          </a:p>
          <a:p>
            <a:pPr marL="0" indent="0" algn="ctr">
              <a:buFont typeface="Arial" panose="020B0604020202020204" pitchFamily="34" charset="0"/>
              <a:buNone/>
            </a:pPr>
            <a:endParaRPr lang="en-US" b="1" dirty="0">
              <a:sym typeface="Wingdings" panose="05000000000000000000" pitchFamily="2" charset="2"/>
            </a:endParaRPr>
          </a:p>
          <a:p>
            <a:pPr marL="0" indent="0" algn="ctr">
              <a:buFont typeface="Arial" panose="020B0604020202020204" pitchFamily="34" charset="0"/>
              <a:buNone/>
            </a:pPr>
            <a:endParaRPr lang="en-US" b="1" dirty="0">
              <a:sym typeface="Wingdings" panose="05000000000000000000" pitchFamily="2" charset="2"/>
            </a:endParaRPr>
          </a:p>
          <a:p>
            <a:pPr marL="0" indent="0" algn="ctr">
              <a:buFont typeface="Arial" panose="020B0604020202020204" pitchFamily="34" charset="0"/>
              <a:buNone/>
            </a:pPr>
            <a:endParaRPr lang="en-US" dirty="0">
              <a:sym typeface="Wingdings" panose="05000000000000000000" pitchFamily="2" charset="2"/>
            </a:endParaRPr>
          </a:p>
          <a:p>
            <a:pPr marL="0" indent="0">
              <a:buFont typeface="Arial" panose="020B0604020202020204" pitchFamily="34" charset="0"/>
              <a:buNone/>
            </a:pPr>
            <a:endParaRPr lang="en-GB" dirty="0">
              <a:latin typeface="Arial" pitchFamily="34" charset="0"/>
              <a:cs typeface="Arial" pitchFamily="34" charset="0"/>
              <a:sym typeface="Wingdings" panose="05000000000000000000" pitchFamily="2" charset="2"/>
            </a:endParaRPr>
          </a:p>
        </p:txBody>
      </p:sp>
      <p:pic>
        <p:nvPicPr>
          <p:cNvPr id="6" name="Picture 5" descr="Icon&#10;&#10;Description automatically generated">
            <a:hlinkClick r:id="rId2"/>
            <a:extLst>
              <a:ext uri="{FF2B5EF4-FFF2-40B4-BE49-F238E27FC236}">
                <a16:creationId xmlns:a16="http://schemas.microsoft.com/office/drawing/2014/main" id="{9EAE563A-A9CE-49BA-BB2C-37A7489912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660" y="1955065"/>
            <a:ext cx="1923120" cy="1083358"/>
          </a:xfrm>
          <a:prstGeom prst="rect">
            <a:avLst/>
          </a:prstGeom>
        </p:spPr>
      </p:pic>
      <p:pic>
        <p:nvPicPr>
          <p:cNvPr id="8" name="Picture 7" descr="Icon&#10;&#10;Description automatically generated">
            <a:hlinkClick r:id="rId4"/>
            <a:extLst>
              <a:ext uri="{FF2B5EF4-FFF2-40B4-BE49-F238E27FC236}">
                <a16:creationId xmlns:a16="http://schemas.microsoft.com/office/drawing/2014/main" id="{8A766F90-6AF3-4DBE-A68D-17E92BDCB7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6789" y="1955065"/>
            <a:ext cx="1267238" cy="1267238"/>
          </a:xfrm>
          <a:prstGeom prst="rect">
            <a:avLst/>
          </a:prstGeom>
        </p:spPr>
      </p:pic>
      <p:pic>
        <p:nvPicPr>
          <p:cNvPr id="10" name="Picture 9" descr="Logo&#10;&#10;Description automatically generated with low confidence">
            <a:hlinkClick r:id="rId6"/>
            <a:extLst>
              <a:ext uri="{FF2B5EF4-FFF2-40B4-BE49-F238E27FC236}">
                <a16:creationId xmlns:a16="http://schemas.microsoft.com/office/drawing/2014/main" id="{26761DEF-54EA-45E0-82E3-AF5320B155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3826" y="4229967"/>
            <a:ext cx="919511" cy="1113069"/>
          </a:xfrm>
          <a:prstGeom prst="rect">
            <a:avLst/>
          </a:prstGeom>
        </p:spPr>
      </p:pic>
      <p:pic>
        <p:nvPicPr>
          <p:cNvPr id="12" name="Picture 11" descr="Logo, icon&#10;&#10;Description automatically generated">
            <a:hlinkClick r:id="rId8"/>
            <a:extLst>
              <a:ext uri="{FF2B5EF4-FFF2-40B4-BE49-F238E27FC236}">
                <a16:creationId xmlns:a16="http://schemas.microsoft.com/office/drawing/2014/main" id="{5805BFEA-8C03-4C16-B2F9-B90B2245DCC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66789" y="4303279"/>
            <a:ext cx="1342618" cy="1342618"/>
          </a:xfrm>
          <a:prstGeom prst="rect">
            <a:avLst/>
          </a:prstGeom>
        </p:spPr>
      </p:pic>
      <p:pic>
        <p:nvPicPr>
          <p:cNvPr id="13" name="2DB10A13-D40A-4359-89D6-322E19C24196">
            <a:extLst>
              <a:ext uri="{FF2B5EF4-FFF2-40B4-BE49-F238E27FC236}">
                <a16:creationId xmlns:a16="http://schemas.microsoft.com/office/drawing/2014/main" id="{D83E9282-1574-4516-95C1-59F737CC6F9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9449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7912609"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400" b="1" dirty="0">
                <a:latin typeface="Arial" panose="020B0604020202020204" pitchFamily="34" charset="0"/>
                <a:cs typeface="Arial" panose="020B0604020202020204" pitchFamily="34" charset="0"/>
              </a:rPr>
              <a:t>What is an Apprenticeship?</a:t>
            </a:r>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dirty="0">
                <a:latin typeface="Arial" panose="020B0604020202020204" pitchFamily="34" charset="0"/>
                <a:cs typeface="Arial" panose="020B0604020202020204" pitchFamily="34" charset="0"/>
              </a:rPr>
              <a:t>An apprenticeship consists of:</a:t>
            </a:r>
          </a:p>
        </p:txBody>
      </p:sp>
      <p:sp>
        <p:nvSpPr>
          <p:cNvPr id="16" name="Flowchart: Preparation 15">
            <a:extLst>
              <a:ext uri="{FF2B5EF4-FFF2-40B4-BE49-F238E27FC236}">
                <a16:creationId xmlns:a16="http://schemas.microsoft.com/office/drawing/2014/main" id="{CB97CAB8-C114-43D2-B7AA-65766E814364}"/>
              </a:ext>
            </a:extLst>
          </p:cNvPr>
          <p:cNvSpPr/>
          <p:nvPr/>
        </p:nvSpPr>
        <p:spPr>
          <a:xfrm>
            <a:off x="0" y="2042389"/>
            <a:ext cx="3357356" cy="2717246"/>
          </a:xfrm>
          <a:prstGeom prst="flowChartPreparation">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Arial" panose="020B0604020202020204" pitchFamily="34" charset="0"/>
                <a:cs typeface="Arial" panose="020B0604020202020204" pitchFamily="34" charset="0"/>
              </a:rPr>
              <a:t>The Standard </a:t>
            </a:r>
            <a:r>
              <a:rPr lang="en-US" sz="1400" dirty="0">
                <a:solidFill>
                  <a:schemeClr val="tx1"/>
                </a:solidFill>
                <a:latin typeface="Arial" panose="020B0604020202020204" pitchFamily="34" charset="0"/>
                <a:cs typeface="Arial" panose="020B0604020202020204" pitchFamily="34" charset="0"/>
              </a:rPr>
              <a:t>- the skills, knowledge and </a:t>
            </a:r>
            <a:r>
              <a:rPr lang="en-US" sz="1400" dirty="0" err="1">
                <a:solidFill>
                  <a:schemeClr val="tx1"/>
                </a:solidFill>
                <a:latin typeface="Arial" panose="020B0604020202020204" pitchFamily="34" charset="0"/>
                <a:cs typeface="Arial" panose="020B0604020202020204" pitchFamily="34" charset="0"/>
              </a:rPr>
              <a:t>behaviours</a:t>
            </a:r>
            <a:r>
              <a:rPr lang="en-US" sz="1400" dirty="0">
                <a:solidFill>
                  <a:schemeClr val="tx1"/>
                </a:solidFill>
                <a:latin typeface="Arial" panose="020B0604020202020204" pitchFamily="34" charset="0"/>
                <a:cs typeface="Arial" panose="020B0604020202020204" pitchFamily="34" charset="0"/>
              </a:rPr>
              <a:t> required to achieve your apprenticeship and do this job.  </a:t>
            </a:r>
          </a:p>
          <a:p>
            <a:pPr algn="ctr"/>
            <a:endParaRPr lang="en-GB" dirty="0"/>
          </a:p>
        </p:txBody>
      </p:sp>
      <p:sp>
        <p:nvSpPr>
          <p:cNvPr id="17" name="Flowchart: Preparation 16">
            <a:extLst>
              <a:ext uri="{FF2B5EF4-FFF2-40B4-BE49-F238E27FC236}">
                <a16:creationId xmlns:a16="http://schemas.microsoft.com/office/drawing/2014/main" id="{A2A050CB-0CDD-4871-95A5-0955B3E91061}"/>
              </a:ext>
            </a:extLst>
          </p:cNvPr>
          <p:cNvSpPr/>
          <p:nvPr/>
        </p:nvSpPr>
        <p:spPr>
          <a:xfrm>
            <a:off x="2784691" y="3487960"/>
            <a:ext cx="3417614" cy="2947821"/>
          </a:xfrm>
          <a:prstGeom prst="flowChartPreparation">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err="1">
                <a:solidFill>
                  <a:schemeClr val="tx1"/>
                </a:solidFill>
                <a:latin typeface="Arial" panose="020B0604020202020204" pitchFamily="34" charset="0"/>
                <a:cs typeface="Arial" panose="020B0604020202020204" pitchFamily="34" charset="0"/>
              </a:rPr>
              <a:t>Maths</a:t>
            </a:r>
            <a:r>
              <a:rPr lang="en-US" sz="1400" b="1" dirty="0">
                <a:solidFill>
                  <a:schemeClr val="tx1"/>
                </a:solidFill>
                <a:latin typeface="Arial" panose="020B0604020202020204" pitchFamily="34" charset="0"/>
                <a:cs typeface="Arial" panose="020B0604020202020204" pitchFamily="34" charset="0"/>
              </a:rPr>
              <a:t> &amp; English</a:t>
            </a:r>
          </a:p>
          <a:p>
            <a:pPr algn="ctr"/>
            <a:r>
              <a:rPr lang="en-US" sz="1400" b="1" dirty="0">
                <a:solidFill>
                  <a:schemeClr val="tx1"/>
                </a:solidFill>
                <a:latin typeface="Arial" panose="020B0604020202020204" pitchFamily="34" charset="0"/>
                <a:cs typeface="Arial" panose="020B0604020202020204" pitchFamily="34" charset="0"/>
              </a:rPr>
              <a:t>For 16 – 18 yr old yr olds, you will need to complete  Functional Skills </a:t>
            </a:r>
            <a:r>
              <a:rPr lang="en-US" sz="1400" b="1" dirty="0" err="1">
                <a:solidFill>
                  <a:schemeClr val="tx1"/>
                </a:solidFill>
                <a:latin typeface="Arial" panose="020B0604020202020204" pitchFamily="34" charset="0"/>
                <a:cs typeface="Arial" panose="020B0604020202020204" pitchFamily="34" charset="0"/>
              </a:rPr>
              <a:t>maths</a:t>
            </a:r>
            <a:r>
              <a:rPr lang="en-US" sz="1400" b="1" dirty="0">
                <a:solidFill>
                  <a:schemeClr val="tx1"/>
                </a:solidFill>
                <a:latin typeface="Arial" panose="020B0604020202020204" pitchFamily="34" charset="0"/>
                <a:cs typeface="Arial" panose="020B0604020202020204" pitchFamily="34" charset="0"/>
              </a:rPr>
              <a:t> and English tests if you don’t have a GCSE grade 4 / C or above. For 19+’s this is optional.</a:t>
            </a:r>
            <a:endParaRPr lang="en-GB" sz="1400" dirty="0">
              <a:latin typeface="Arial" panose="020B0604020202020204" pitchFamily="34" charset="0"/>
              <a:cs typeface="Arial" panose="020B0604020202020204" pitchFamily="34" charset="0"/>
            </a:endParaRPr>
          </a:p>
        </p:txBody>
      </p:sp>
      <p:sp>
        <p:nvSpPr>
          <p:cNvPr id="19" name="Flowchart: Preparation 18">
            <a:extLst>
              <a:ext uri="{FF2B5EF4-FFF2-40B4-BE49-F238E27FC236}">
                <a16:creationId xmlns:a16="http://schemas.microsoft.com/office/drawing/2014/main" id="{945C6B4B-BBC1-4CE4-BC66-451352B23B50}"/>
              </a:ext>
            </a:extLst>
          </p:cNvPr>
          <p:cNvSpPr/>
          <p:nvPr/>
        </p:nvSpPr>
        <p:spPr>
          <a:xfrm>
            <a:off x="5680499" y="2114966"/>
            <a:ext cx="3511826" cy="2806148"/>
          </a:xfrm>
          <a:prstGeom prst="flowChartPreparation">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Arial" panose="020B0604020202020204" pitchFamily="34" charset="0"/>
                <a:cs typeface="Arial" panose="020B0604020202020204" pitchFamily="34" charset="0"/>
              </a:rPr>
              <a:t>Gateway</a:t>
            </a:r>
            <a:r>
              <a:rPr lang="en-US" sz="1400" dirty="0">
                <a:solidFill>
                  <a:schemeClr val="tx1"/>
                </a:solidFill>
                <a:latin typeface="Arial" panose="020B0604020202020204" pitchFamily="34" charset="0"/>
                <a:cs typeface="Arial" panose="020B0604020202020204" pitchFamily="34" charset="0"/>
              </a:rPr>
              <a:t> </a:t>
            </a:r>
          </a:p>
          <a:p>
            <a:r>
              <a:rPr lang="en-US" sz="1400" dirty="0">
                <a:solidFill>
                  <a:schemeClr val="tx1"/>
                </a:solidFill>
                <a:latin typeface="Arial" panose="020B0604020202020204" pitchFamily="34" charset="0"/>
                <a:cs typeface="Arial" panose="020B0604020202020204" pitchFamily="34" charset="0"/>
              </a:rPr>
              <a:t>This is a meeting to confirm you have completed:</a:t>
            </a:r>
          </a:p>
          <a:p>
            <a:pPr marL="171450" indent="-171450">
              <a:buFont typeface="Arial" panose="020B0604020202020204" pitchFamily="34" charset="0"/>
              <a:buChar char="•"/>
            </a:pPr>
            <a:r>
              <a:rPr lang="en-US" sz="1400" dirty="0">
                <a:solidFill>
                  <a:schemeClr val="tx1"/>
                </a:solidFill>
                <a:latin typeface="Arial" panose="020B0604020202020204" pitchFamily="34" charset="0"/>
                <a:cs typeface="Arial" panose="020B0604020202020204" pitchFamily="34" charset="0"/>
              </a:rPr>
              <a:t>All necessary training,</a:t>
            </a:r>
          </a:p>
          <a:p>
            <a:pPr marL="171450" indent="-171450">
              <a:buFont typeface="Arial" panose="020B0604020202020204" pitchFamily="34" charset="0"/>
              <a:buChar char="•"/>
            </a:pPr>
            <a:r>
              <a:rPr lang="en-US" sz="1400" dirty="0" err="1">
                <a:solidFill>
                  <a:schemeClr val="tx1"/>
                </a:solidFill>
                <a:latin typeface="Arial" panose="020B0604020202020204" pitchFamily="34" charset="0"/>
                <a:cs typeface="Arial" panose="020B0604020202020204" pitchFamily="34" charset="0"/>
              </a:rPr>
              <a:t>Maths</a:t>
            </a:r>
            <a:r>
              <a:rPr lang="en-US" sz="1400" dirty="0">
                <a:solidFill>
                  <a:schemeClr val="tx1"/>
                </a:solidFill>
                <a:latin typeface="Arial" panose="020B0604020202020204" pitchFamily="34" charset="0"/>
                <a:cs typeface="Arial" panose="020B0604020202020204" pitchFamily="34" charset="0"/>
              </a:rPr>
              <a:t> &amp; English requirements,</a:t>
            </a:r>
          </a:p>
          <a:p>
            <a:pPr marL="171450" indent="-171450">
              <a:buFont typeface="Arial" panose="020B0604020202020204" pitchFamily="34" charset="0"/>
              <a:buChar char="•"/>
            </a:pPr>
            <a:r>
              <a:rPr lang="en-US" sz="1400" dirty="0">
                <a:solidFill>
                  <a:schemeClr val="tx1"/>
                </a:solidFill>
                <a:latin typeface="Arial" panose="020B0604020202020204" pitchFamily="34" charset="0"/>
                <a:cs typeface="Arial" panose="020B0604020202020204" pitchFamily="34" charset="0"/>
              </a:rPr>
              <a:t>any additional industry tests,</a:t>
            </a:r>
          </a:p>
          <a:p>
            <a:pPr marL="171450" indent="-171450">
              <a:buFont typeface="Arial" panose="020B0604020202020204" pitchFamily="34" charset="0"/>
              <a:buChar char="•"/>
            </a:pPr>
            <a:r>
              <a:rPr lang="en-GB" sz="1400" dirty="0">
                <a:solidFill>
                  <a:schemeClr val="tx1"/>
                </a:solidFill>
              </a:rPr>
              <a:t>All required off job training hours</a:t>
            </a:r>
          </a:p>
          <a:p>
            <a:pPr marL="171450" indent="-171450">
              <a:buFont typeface="Arial" panose="020B0604020202020204" pitchFamily="34" charset="0"/>
              <a:buChar char="•"/>
            </a:pPr>
            <a:r>
              <a:rPr lang="en-GB" sz="1400" dirty="0">
                <a:solidFill>
                  <a:schemeClr val="tx1"/>
                </a:solidFill>
              </a:rPr>
              <a:t>Your showcase portfolio</a:t>
            </a:r>
          </a:p>
        </p:txBody>
      </p:sp>
      <p:sp>
        <p:nvSpPr>
          <p:cNvPr id="9" name="Flowchart: Preparation 8">
            <a:extLst>
              <a:ext uri="{FF2B5EF4-FFF2-40B4-BE49-F238E27FC236}">
                <a16:creationId xmlns:a16="http://schemas.microsoft.com/office/drawing/2014/main" id="{D7F01B9C-BA4A-4624-A6C4-33B38A4B5AC0}"/>
              </a:ext>
            </a:extLst>
          </p:cNvPr>
          <p:cNvSpPr/>
          <p:nvPr/>
        </p:nvSpPr>
        <p:spPr>
          <a:xfrm>
            <a:off x="8525448" y="3638635"/>
            <a:ext cx="3511826" cy="3012032"/>
          </a:xfrm>
          <a:prstGeom prst="flowChartPreparation">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dirty="0">
              <a:solidFill>
                <a:schemeClr val="tx1"/>
              </a:solidFill>
              <a:latin typeface="Arial" panose="020B0604020202020204" pitchFamily="34" charset="0"/>
              <a:cs typeface="Arial" panose="020B0604020202020204" pitchFamily="34" charset="0"/>
            </a:endParaRPr>
          </a:p>
          <a:p>
            <a:pPr algn="ctr"/>
            <a:r>
              <a:rPr lang="en-US" sz="1400" b="1" dirty="0">
                <a:solidFill>
                  <a:schemeClr val="tx1"/>
                </a:solidFill>
                <a:latin typeface="Arial" panose="020B0604020202020204" pitchFamily="34" charset="0"/>
                <a:cs typeface="Arial" panose="020B0604020202020204" pitchFamily="34" charset="0"/>
              </a:rPr>
              <a:t>End Point Assessment </a:t>
            </a:r>
          </a:p>
          <a:p>
            <a:pPr algn="ctr"/>
            <a:r>
              <a:rPr lang="en-US" sz="1400" b="1" dirty="0">
                <a:solidFill>
                  <a:schemeClr val="tx1"/>
                </a:solidFill>
                <a:latin typeface="Arial" panose="020B0604020202020204" pitchFamily="34" charset="0"/>
                <a:cs typeface="Arial" panose="020B0604020202020204" pitchFamily="34" charset="0"/>
              </a:rPr>
              <a:t>This is a 1:1 assessment conducted by an external examiner, similar to a driving test and usually comprises of a practical assessment and discussion</a:t>
            </a:r>
            <a:endParaRPr lang="en-GB" sz="1400" dirty="0"/>
          </a:p>
        </p:txBody>
      </p:sp>
    </p:spTree>
    <p:extLst>
      <p:ext uri="{BB962C8B-B14F-4D97-AF65-F5344CB8AC3E}">
        <p14:creationId xmlns:p14="http://schemas.microsoft.com/office/powerpoint/2010/main" val="2640775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30D9C-9CB6-4CAE-9DE6-00E5B8D66115}"/>
              </a:ext>
            </a:extLst>
          </p:cNvPr>
          <p:cNvSpPr>
            <a:spLocks noGrp="1"/>
          </p:cNvSpPr>
          <p:nvPr>
            <p:ph type="title"/>
          </p:nvPr>
        </p:nvSpPr>
        <p:spPr/>
        <p:txBody>
          <a:bodyPr/>
          <a:lstStyle/>
          <a:p>
            <a:r>
              <a:rPr lang="en-GB" b="1" dirty="0"/>
              <a:t>The Apprenticeship – Duration</a:t>
            </a:r>
          </a:p>
        </p:txBody>
      </p:sp>
      <p:sp>
        <p:nvSpPr>
          <p:cNvPr id="3" name="Content Placeholder 2">
            <a:extLst>
              <a:ext uri="{FF2B5EF4-FFF2-40B4-BE49-F238E27FC236}">
                <a16:creationId xmlns:a16="http://schemas.microsoft.com/office/drawing/2014/main" id="{3487C03A-ECB4-4C6D-9B3A-82BEF07C6BF1}"/>
              </a:ext>
            </a:extLst>
          </p:cNvPr>
          <p:cNvSpPr>
            <a:spLocks noGrp="1"/>
          </p:cNvSpPr>
          <p:nvPr>
            <p:ph idx="1"/>
          </p:nvPr>
        </p:nvSpPr>
        <p:spPr>
          <a:xfrm>
            <a:off x="838200" y="1349406"/>
            <a:ext cx="10515600" cy="4827557"/>
          </a:xfrm>
        </p:spPr>
        <p:txBody>
          <a:bodyPr>
            <a:normAutofit fontScale="55000" lnSpcReduction="20000"/>
          </a:bodyPr>
          <a:lstStyle/>
          <a:p>
            <a:pPr marL="0" indent="0">
              <a:lnSpc>
                <a:spcPct val="120000"/>
              </a:lnSpc>
              <a:buNone/>
            </a:pPr>
            <a:r>
              <a:rPr lang="en-GB" dirty="0">
                <a:latin typeface="Arial" panose="020B0604020202020204" pitchFamily="34" charset="0"/>
                <a:cs typeface="Arial" panose="020B0604020202020204" pitchFamily="34" charset="0"/>
              </a:rPr>
              <a:t>The course will last for between </a:t>
            </a:r>
            <a:r>
              <a:rPr lang="en-GB" b="1" dirty="0">
                <a:latin typeface="Arial" panose="020B0604020202020204" pitchFamily="34" charset="0"/>
                <a:cs typeface="Arial" panose="020B0604020202020204" pitchFamily="34" charset="0"/>
              </a:rPr>
              <a:t>15 - 17 months a</a:t>
            </a:r>
            <a:r>
              <a:rPr lang="en-GB" dirty="0">
                <a:latin typeface="Arial" panose="020B0604020202020204" pitchFamily="34" charset="0"/>
                <a:cs typeface="Arial" panose="020B0604020202020204" pitchFamily="34" charset="0"/>
              </a:rPr>
              <a:t>nd will be completed by working closely with your KEITS Training Consultant (TC) and your in-house supervisor or mentor. </a:t>
            </a:r>
          </a:p>
          <a:p>
            <a:pPr marL="0" indent="0">
              <a:lnSpc>
                <a:spcPct val="120000"/>
              </a:lnSpc>
              <a:buNone/>
            </a:pPr>
            <a:r>
              <a:rPr lang="en-GB" dirty="0">
                <a:latin typeface="Arial" panose="020B0604020202020204" pitchFamily="34" charset="0"/>
                <a:cs typeface="Arial" panose="020B0604020202020204" pitchFamily="34" charset="0"/>
              </a:rPr>
              <a:t>Your employer/supervisor  will be provided with a KEITS Curriculum/syllabus which details of all required training that will need to be completed during the course. </a:t>
            </a:r>
            <a:endParaRPr lang="en-GB" b="1" dirty="0">
              <a:latin typeface="Arial" panose="020B0604020202020204" pitchFamily="34" charset="0"/>
              <a:cs typeface="Arial" panose="020B0604020202020204" pitchFamily="34" charset="0"/>
            </a:endParaRPr>
          </a:p>
          <a:p>
            <a:pPr marL="0" indent="0">
              <a:lnSpc>
                <a:spcPct val="120000"/>
              </a:lnSpc>
              <a:buNone/>
            </a:pPr>
            <a:r>
              <a:rPr lang="en-GB" dirty="0">
                <a:latin typeface="Arial" panose="020B0604020202020204" pitchFamily="34" charset="0"/>
                <a:cs typeface="Arial" panose="020B0604020202020204" pitchFamily="34" charset="0"/>
              </a:rPr>
              <a:t>Your KEITS Training Consultant (TC) will </a:t>
            </a:r>
            <a:r>
              <a:rPr lang="en-GB">
                <a:latin typeface="Arial" panose="020B0604020202020204" pitchFamily="34" charset="0"/>
                <a:cs typeface="Arial" panose="020B0604020202020204" pitchFamily="34" charset="0"/>
              </a:rPr>
              <a:t>undertake approximately 2 </a:t>
            </a:r>
            <a:r>
              <a:rPr lang="en-GB" dirty="0">
                <a:latin typeface="Arial" panose="020B0604020202020204" pitchFamily="34" charset="0"/>
                <a:cs typeface="Arial" panose="020B0604020202020204" pitchFamily="34" charset="0"/>
              </a:rPr>
              <a:t>face to face visits over the period of the course </a:t>
            </a:r>
            <a:r>
              <a:rPr lang="en-GB">
                <a:latin typeface="Arial" panose="020B0604020202020204" pitchFamily="34" charset="0"/>
                <a:cs typeface="Arial" panose="020B0604020202020204" pitchFamily="34" charset="0"/>
              </a:rPr>
              <a:t>plus 8 </a:t>
            </a:r>
            <a:r>
              <a:rPr lang="en-GB" dirty="0">
                <a:latin typeface="Arial" panose="020B0604020202020204" pitchFamily="34" charset="0"/>
                <a:cs typeface="Arial" panose="020B0604020202020204" pitchFamily="34" charset="0"/>
              </a:rPr>
              <a:t>remote training and review sessions over the period of the course.</a:t>
            </a:r>
          </a:p>
          <a:p>
            <a:pPr marL="0" indent="0">
              <a:lnSpc>
                <a:spcPct val="120000"/>
              </a:lnSpc>
              <a:buNone/>
            </a:pPr>
            <a:r>
              <a:rPr lang="en-GB" b="1" dirty="0">
                <a:latin typeface="Arial" panose="020B0604020202020204" pitchFamily="34" charset="0"/>
                <a:cs typeface="Arial" panose="020B0604020202020204" pitchFamily="34" charset="0"/>
              </a:rPr>
              <a:t>Remote sessions </a:t>
            </a:r>
            <a:r>
              <a:rPr lang="en-GB" dirty="0">
                <a:latin typeface="Arial" panose="020B0604020202020204" pitchFamily="34" charset="0"/>
                <a:cs typeface="Arial" panose="020B0604020202020204" pitchFamily="34" charset="0"/>
              </a:rPr>
              <a:t>will be completed </a:t>
            </a:r>
            <a:r>
              <a:rPr lang="en-GB" dirty="0" err="1">
                <a:latin typeface="Arial" panose="020B0604020202020204" pitchFamily="34" charset="0"/>
                <a:cs typeface="Arial" panose="020B0604020202020204" pitchFamily="34" charset="0"/>
              </a:rPr>
              <a:t>via:Microsoft</a:t>
            </a:r>
            <a:r>
              <a:rPr lang="en-GB" dirty="0">
                <a:latin typeface="Arial" panose="020B0604020202020204" pitchFamily="34" charset="0"/>
                <a:cs typeface="Arial" panose="020B0604020202020204" pitchFamily="34" charset="0"/>
              </a:rPr>
              <a:t> Teams/Skype/Face Time/Smart Room on the E-portfolio (Smart Assessor)</a:t>
            </a:r>
          </a:p>
          <a:p>
            <a:pPr marL="0" indent="0">
              <a:lnSpc>
                <a:spcPct val="120000"/>
              </a:lnSpc>
              <a:buNone/>
            </a:pPr>
            <a:r>
              <a:rPr lang="en-GB" dirty="0">
                <a:latin typeface="Arial" panose="020B0604020202020204" pitchFamily="34" charset="0"/>
                <a:cs typeface="Arial" panose="020B0604020202020204" pitchFamily="34" charset="0"/>
              </a:rPr>
              <a:t>This means that you  will have a training session/review approximately every </a:t>
            </a:r>
            <a:r>
              <a:rPr lang="en-GB" b="1" dirty="0">
                <a:latin typeface="Arial" panose="020B0604020202020204" pitchFamily="34" charset="0"/>
                <a:cs typeface="Arial" panose="020B0604020202020204" pitchFamily="34" charset="0"/>
              </a:rPr>
              <a:t>4 weeks, </a:t>
            </a:r>
            <a:r>
              <a:rPr lang="en-GB" dirty="0">
                <a:latin typeface="Arial" panose="020B0604020202020204" pitchFamily="34" charset="0"/>
                <a:cs typeface="Arial" panose="020B0604020202020204" pitchFamily="34" charset="0"/>
              </a:rPr>
              <a:t>each session/review will last between </a:t>
            </a:r>
            <a:r>
              <a:rPr lang="en-GB" b="1" dirty="0">
                <a:latin typeface="Arial" panose="020B0604020202020204" pitchFamily="34" charset="0"/>
                <a:cs typeface="Arial" panose="020B0604020202020204" pitchFamily="34" charset="0"/>
              </a:rPr>
              <a:t>1.5 and 2 hours. </a:t>
            </a:r>
            <a:r>
              <a:rPr lang="en-GB" dirty="0">
                <a:latin typeface="Arial" panose="020B0604020202020204" pitchFamily="34" charset="0"/>
                <a:cs typeface="Arial" panose="020B0604020202020204" pitchFamily="34" charset="0"/>
              </a:rPr>
              <a:t>Dates and time to be agreed between the apprentice, the employer and the TC.</a:t>
            </a:r>
          </a:p>
          <a:p>
            <a:pPr marL="0" indent="0">
              <a:lnSpc>
                <a:spcPct val="120000"/>
              </a:lnSpc>
              <a:buNone/>
            </a:pPr>
            <a:r>
              <a:rPr lang="en-GB" dirty="0">
                <a:latin typeface="Arial" panose="020B0604020202020204" pitchFamily="34" charset="0"/>
                <a:cs typeface="Arial" panose="020B0604020202020204" pitchFamily="34" charset="0"/>
              </a:rPr>
              <a:t>Your TC will always be on hand to support you via email and telephone between sessions/reviews.</a:t>
            </a:r>
          </a:p>
          <a:p>
            <a:pPr marL="0" indent="0">
              <a:lnSpc>
                <a:spcPct val="120000"/>
              </a:lnSpc>
              <a:buNone/>
            </a:pPr>
            <a:r>
              <a:rPr lang="en-GB" dirty="0">
                <a:latin typeface="Arial" panose="020B0604020202020204" pitchFamily="34" charset="0"/>
                <a:cs typeface="Arial" panose="020B0604020202020204" pitchFamily="34" charset="0"/>
              </a:rPr>
              <a:t>If you have learning support needs, you may be eligible for extra support.</a:t>
            </a:r>
          </a:p>
          <a:p>
            <a:pPr marL="0" indent="0">
              <a:lnSpc>
                <a:spcPct val="120000"/>
              </a:lnSpc>
              <a:buNone/>
            </a:pPr>
            <a:r>
              <a:rPr lang="en-GB" dirty="0">
                <a:latin typeface="Arial" panose="020B0604020202020204" pitchFamily="34" charset="0"/>
                <a:cs typeface="Arial" panose="020B0604020202020204" pitchFamily="34" charset="0"/>
              </a:rPr>
              <a:t>Regular communication is required between all parties (KEITS, learner and mentor) to ensure all required training is completed, necessary evidence is gathered and you are being supported effectively to meet agreed milestones/targets. </a:t>
            </a:r>
          </a:p>
          <a:p>
            <a:pPr marL="0" indent="0">
              <a:lnSpc>
                <a:spcPct val="120000"/>
              </a:lnSpc>
              <a:buNone/>
            </a:pPr>
            <a:endParaRPr lang="en-GB" dirty="0">
              <a:latin typeface="Arial" panose="020B0604020202020204" pitchFamily="34" charset="0"/>
              <a:cs typeface="Arial" panose="020B0604020202020204" pitchFamily="34" charset="0"/>
            </a:endParaRPr>
          </a:p>
          <a:p>
            <a:endParaRPr lang="en-GB" dirty="0"/>
          </a:p>
        </p:txBody>
      </p:sp>
      <p:pic>
        <p:nvPicPr>
          <p:cNvPr id="5" name="Picture 4">
            <a:extLst>
              <a:ext uri="{FF2B5EF4-FFF2-40B4-BE49-F238E27FC236}">
                <a16:creationId xmlns:a16="http://schemas.microsoft.com/office/drawing/2014/main" id="{573F6880-40A9-482F-B2AB-43830828CE61}"/>
              </a:ext>
            </a:extLst>
          </p:cNvPr>
          <p:cNvPicPr>
            <a:picLocks noChangeAspect="1"/>
          </p:cNvPicPr>
          <p:nvPr/>
        </p:nvPicPr>
        <p:blipFill>
          <a:blip r:embed="rId2"/>
          <a:stretch>
            <a:fillRect/>
          </a:stretch>
        </p:blipFill>
        <p:spPr>
          <a:xfrm>
            <a:off x="10005133" y="0"/>
            <a:ext cx="1928807" cy="1375262"/>
          </a:xfrm>
          <a:prstGeom prst="rect">
            <a:avLst/>
          </a:prstGeom>
        </p:spPr>
      </p:pic>
    </p:spTree>
    <p:extLst>
      <p:ext uri="{BB962C8B-B14F-4D97-AF65-F5344CB8AC3E}">
        <p14:creationId xmlns:p14="http://schemas.microsoft.com/office/powerpoint/2010/main" val="12112136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04994-159A-4808-B29B-0BE18269312C}"/>
              </a:ext>
            </a:extLst>
          </p:cNvPr>
          <p:cNvSpPr>
            <a:spLocks noGrp="1"/>
          </p:cNvSpPr>
          <p:nvPr>
            <p:ph type="title"/>
          </p:nvPr>
        </p:nvSpPr>
        <p:spPr/>
        <p:txBody>
          <a:bodyPr/>
          <a:lstStyle/>
          <a:p>
            <a:r>
              <a:rPr lang="en-GB" b="1" dirty="0">
                <a:latin typeface="Arial" panose="020B0604020202020204" pitchFamily="34" charset="0"/>
                <a:cs typeface="Arial" panose="020B0604020202020204" pitchFamily="34" charset="0"/>
              </a:rPr>
              <a:t>The apprenticeship - Knowledge</a:t>
            </a:r>
          </a:p>
        </p:txBody>
      </p:sp>
      <p:sp>
        <p:nvSpPr>
          <p:cNvPr id="3" name="Content Placeholder 2">
            <a:extLst>
              <a:ext uri="{FF2B5EF4-FFF2-40B4-BE49-F238E27FC236}">
                <a16:creationId xmlns:a16="http://schemas.microsoft.com/office/drawing/2014/main" id="{0FBFA5DD-381B-4D0A-9F4B-18CF5C2717B1}"/>
              </a:ext>
            </a:extLst>
          </p:cNvPr>
          <p:cNvSpPr>
            <a:spLocks noGrp="1"/>
          </p:cNvSpPr>
          <p:nvPr>
            <p:ph idx="1"/>
          </p:nvPr>
        </p:nvSpPr>
        <p:spPr>
          <a:xfrm>
            <a:off x="838199" y="1624614"/>
            <a:ext cx="10800425" cy="4376691"/>
          </a:xfrm>
        </p:spPr>
        <p:txBody>
          <a:bodyPr>
            <a:normAutofit fontScale="92500"/>
          </a:bodyPr>
          <a:lstStyle/>
          <a:p>
            <a:pPr marL="0" indent="0">
              <a:buNone/>
            </a:pPr>
            <a:r>
              <a:rPr lang="en-GB" sz="2800" dirty="0">
                <a:latin typeface="Arial" panose="020B0604020202020204" pitchFamily="34" charset="0"/>
                <a:cs typeface="Arial" panose="020B0604020202020204" pitchFamily="34" charset="0"/>
              </a:rPr>
              <a:t>The </a:t>
            </a:r>
            <a:r>
              <a:rPr lang="en-GB" dirty="0">
                <a:latin typeface="Arial" panose="020B0604020202020204" pitchFamily="34" charset="0"/>
                <a:cs typeface="Arial" panose="020B0604020202020204" pitchFamily="34" charset="0"/>
              </a:rPr>
              <a:t>Retailer</a:t>
            </a:r>
            <a:r>
              <a:rPr lang="en-GB" sz="2800" dirty="0">
                <a:latin typeface="Arial" panose="020B0604020202020204" pitchFamily="34" charset="0"/>
                <a:cs typeface="Arial" panose="020B0604020202020204" pitchFamily="34" charset="0"/>
              </a:rPr>
              <a:t> apprenticeship is broken down into core knowledge topics:</a:t>
            </a:r>
          </a:p>
          <a:p>
            <a:r>
              <a:rPr lang="en-US" dirty="0">
                <a:latin typeface="Arial" panose="020B0604020202020204" pitchFamily="34" charset="0"/>
                <a:cs typeface="Arial" panose="020B0604020202020204" pitchFamily="34" charset="0"/>
              </a:rPr>
              <a:t>Knowing your customers and the local community</a:t>
            </a:r>
          </a:p>
          <a:p>
            <a:r>
              <a:rPr lang="en-US" dirty="0">
                <a:latin typeface="Arial" panose="020B0604020202020204" pitchFamily="34" charset="0"/>
                <a:cs typeface="Arial" panose="020B0604020202020204" pitchFamily="34" charset="0"/>
              </a:rPr>
              <a:t>Understanding the organisation</a:t>
            </a:r>
          </a:p>
          <a:p>
            <a:r>
              <a:rPr lang="en-US" dirty="0">
                <a:latin typeface="Arial" panose="020B0604020202020204" pitchFamily="34" charset="0"/>
                <a:cs typeface="Arial" panose="020B0604020202020204" pitchFamily="34" charset="0"/>
              </a:rPr>
              <a:t>Meeting regulations and legislation</a:t>
            </a:r>
          </a:p>
          <a:p>
            <a:r>
              <a:rPr lang="en-US" dirty="0">
                <a:latin typeface="Arial" panose="020B0604020202020204" pitchFamily="34" charset="0"/>
                <a:cs typeface="Arial" panose="020B0604020202020204" pitchFamily="34" charset="0"/>
              </a:rPr>
              <a:t>Your role and responsibilities</a:t>
            </a:r>
          </a:p>
          <a:p>
            <a:r>
              <a:rPr lang="en-US" dirty="0">
                <a:latin typeface="Arial" panose="020B0604020202020204" pitchFamily="34" charset="0"/>
                <a:cs typeface="Arial" panose="020B0604020202020204" pitchFamily="34" charset="0"/>
              </a:rPr>
              <a:t>Customer experience</a:t>
            </a:r>
          </a:p>
          <a:p>
            <a:r>
              <a:rPr lang="en-US" dirty="0">
                <a:latin typeface="Arial" panose="020B0604020202020204" pitchFamily="34" charset="0"/>
                <a:cs typeface="Arial" panose="020B0604020202020204" pitchFamily="34" charset="0"/>
              </a:rPr>
              <a:t>Product and service knowledge</a:t>
            </a:r>
          </a:p>
          <a:p>
            <a:r>
              <a:rPr lang="en-GB" dirty="0">
                <a:latin typeface="Arial" panose="020B0604020202020204" pitchFamily="34" charset="0"/>
                <a:cs typeface="Arial" panose="020B0604020202020204" pitchFamily="34" charset="0"/>
              </a:rPr>
              <a:t>Merchandising</a:t>
            </a:r>
          </a:p>
          <a:p>
            <a:r>
              <a:rPr lang="en-GB" dirty="0">
                <a:latin typeface="Arial" panose="020B0604020202020204" pitchFamily="34" charset="0"/>
                <a:cs typeface="Arial" panose="020B0604020202020204" pitchFamily="34" charset="0"/>
              </a:rPr>
              <a:t>Sustainability </a:t>
            </a:r>
          </a:p>
          <a:p>
            <a:pPr marL="0" indent="0">
              <a:buNone/>
            </a:pPr>
            <a:endParaRPr lang="en-GB"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8105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90023-1853-4868-A2F8-8564F06C7BF5}"/>
              </a:ext>
            </a:extLst>
          </p:cNvPr>
          <p:cNvSpPr>
            <a:spLocks noGrp="1"/>
          </p:cNvSpPr>
          <p:nvPr>
            <p:ph type="title"/>
          </p:nvPr>
        </p:nvSpPr>
        <p:spPr/>
        <p:txBody>
          <a:bodyPr/>
          <a:lstStyle/>
          <a:p>
            <a:r>
              <a:rPr lang="en-GB" b="1" dirty="0">
                <a:latin typeface="Arial" panose="020B0604020202020204" pitchFamily="34" charset="0"/>
                <a:cs typeface="Arial" panose="020B0604020202020204" pitchFamily="34" charset="0"/>
              </a:rPr>
              <a:t>The apprenticeship - Skills</a:t>
            </a:r>
            <a:endParaRPr lang="en-GB" dirty="0"/>
          </a:p>
        </p:txBody>
      </p:sp>
      <p:sp>
        <p:nvSpPr>
          <p:cNvPr id="3" name="Content Placeholder 2">
            <a:extLst>
              <a:ext uri="{FF2B5EF4-FFF2-40B4-BE49-F238E27FC236}">
                <a16:creationId xmlns:a16="http://schemas.microsoft.com/office/drawing/2014/main" id="{11E28832-0C14-4F58-965A-508E83400144}"/>
              </a:ext>
            </a:extLst>
          </p:cNvPr>
          <p:cNvSpPr>
            <a:spLocks noGrp="1"/>
          </p:cNvSpPr>
          <p:nvPr>
            <p:ph idx="1"/>
          </p:nvPr>
        </p:nvSpPr>
        <p:spPr/>
        <p:txBody>
          <a:bodyPr/>
          <a:lstStyle/>
          <a:p>
            <a:r>
              <a:rPr lang="en-US" dirty="0"/>
              <a:t>The Retailer Apprenticeship Standard  is broken down into core skill topics that you must provide evidence that you can do and/or have done during the apprenticeship.</a:t>
            </a:r>
          </a:p>
          <a:p>
            <a:r>
              <a:rPr lang="en-US" dirty="0"/>
              <a:t>Interpersonal and sales skills</a:t>
            </a:r>
          </a:p>
          <a:p>
            <a:r>
              <a:rPr lang="en-US" dirty="0"/>
              <a:t>Communication</a:t>
            </a:r>
          </a:p>
          <a:p>
            <a:r>
              <a:rPr lang="en-US" dirty="0"/>
              <a:t>Stock Control</a:t>
            </a:r>
          </a:p>
          <a:p>
            <a:r>
              <a:rPr lang="en-US" dirty="0"/>
              <a:t>Using technology to support sales</a:t>
            </a:r>
          </a:p>
          <a:p>
            <a:r>
              <a:rPr lang="en-US" dirty="0"/>
              <a:t>Dealing with customer conflict and challenge</a:t>
            </a:r>
          </a:p>
          <a:p>
            <a:r>
              <a:rPr lang="en-US" dirty="0"/>
              <a:t>Team Development</a:t>
            </a:r>
            <a:endParaRPr lang="en-GB" dirty="0"/>
          </a:p>
        </p:txBody>
      </p:sp>
    </p:spTree>
    <p:extLst>
      <p:ext uri="{BB962C8B-B14F-4D97-AF65-F5344CB8AC3E}">
        <p14:creationId xmlns:p14="http://schemas.microsoft.com/office/powerpoint/2010/main" val="1442688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482EA-8C1F-46BD-B64A-B108D57591F2}"/>
              </a:ext>
            </a:extLst>
          </p:cNvPr>
          <p:cNvSpPr>
            <a:spLocks noGrp="1"/>
          </p:cNvSpPr>
          <p:nvPr>
            <p:ph type="title"/>
          </p:nvPr>
        </p:nvSpPr>
        <p:spPr/>
        <p:txBody>
          <a:bodyPr/>
          <a:lstStyle/>
          <a:p>
            <a:r>
              <a:rPr lang="en-GB" b="1" dirty="0">
                <a:latin typeface="Arial" panose="020B0604020202020204" pitchFamily="34" charset="0"/>
                <a:cs typeface="Arial" panose="020B0604020202020204" pitchFamily="34" charset="0"/>
              </a:rPr>
              <a:t>The apprenticeship - Behaviours</a:t>
            </a:r>
            <a:endParaRPr lang="en-GB" dirty="0"/>
          </a:p>
        </p:txBody>
      </p:sp>
      <p:sp>
        <p:nvSpPr>
          <p:cNvPr id="3" name="Content Placeholder 2">
            <a:extLst>
              <a:ext uri="{FF2B5EF4-FFF2-40B4-BE49-F238E27FC236}">
                <a16:creationId xmlns:a16="http://schemas.microsoft.com/office/drawing/2014/main" id="{63A546A0-BD3D-4AB6-8B9E-5445BF1C75A6}"/>
              </a:ext>
            </a:extLst>
          </p:cNvPr>
          <p:cNvSpPr>
            <a:spLocks noGrp="1"/>
          </p:cNvSpPr>
          <p:nvPr>
            <p:ph idx="1"/>
          </p:nvPr>
        </p:nvSpPr>
        <p:spPr/>
        <p:txBody>
          <a:bodyPr>
            <a:normAutofit/>
          </a:bodyPr>
          <a:lstStyle/>
          <a:p>
            <a:r>
              <a:rPr lang="en-US" dirty="0"/>
              <a:t>Behaviours are demonstrated through the skills and show how a Retailer should conduct themselves  at work and include:</a:t>
            </a:r>
          </a:p>
          <a:p>
            <a:pPr algn="l" fontAlgn="base"/>
            <a:r>
              <a:rPr lang="en-GB" dirty="0">
                <a:solidFill>
                  <a:srgbClr val="334047"/>
                </a:solidFill>
                <a:highlight>
                  <a:srgbClr val="FFFFFF"/>
                </a:highlight>
                <a:latin typeface="Open Sans" panose="020B0606030504020204" pitchFamily="34" charset="0"/>
              </a:rPr>
              <a:t>P</a:t>
            </a:r>
            <a:r>
              <a:rPr lang="en-GB" b="0" i="0" dirty="0">
                <a:solidFill>
                  <a:srgbClr val="334047"/>
                </a:solidFill>
                <a:effectLst/>
                <a:highlight>
                  <a:srgbClr val="FFFFFF"/>
                </a:highlight>
                <a:latin typeface="Open Sans" panose="020B0606030504020204" pitchFamily="34" charset="0"/>
              </a:rPr>
              <a:t>rofessional behaviours.</a:t>
            </a:r>
          </a:p>
          <a:p>
            <a:pPr algn="l" fontAlgn="base"/>
            <a:r>
              <a:rPr lang="en-GB" b="0" i="0" dirty="0">
                <a:solidFill>
                  <a:srgbClr val="334047"/>
                </a:solidFill>
                <a:effectLst/>
                <a:highlight>
                  <a:srgbClr val="FFFFFF"/>
                </a:highlight>
                <a:latin typeface="Open Sans" panose="020B0606030504020204" pitchFamily="34" charset="0"/>
              </a:rPr>
              <a:t>Acting as an ambassador. </a:t>
            </a:r>
          </a:p>
          <a:p>
            <a:pPr algn="l" fontAlgn="base"/>
            <a:r>
              <a:rPr lang="en-GB" b="0" i="0" dirty="0">
                <a:solidFill>
                  <a:srgbClr val="334047"/>
                </a:solidFill>
                <a:effectLst/>
                <a:highlight>
                  <a:srgbClr val="FFFFFF"/>
                </a:highlight>
                <a:latin typeface="Open Sans" panose="020B0606030504020204" pitchFamily="34" charset="0"/>
              </a:rPr>
              <a:t>Developing Self.</a:t>
            </a:r>
          </a:p>
          <a:p>
            <a:pPr algn="l" fontAlgn="base"/>
            <a:r>
              <a:rPr lang="en-GB" b="1" dirty="0">
                <a:solidFill>
                  <a:srgbClr val="334047"/>
                </a:solidFill>
                <a:highlight>
                  <a:srgbClr val="FFFFFF"/>
                </a:highlight>
                <a:latin typeface="inherit"/>
              </a:rPr>
              <a:t>A</a:t>
            </a:r>
            <a:r>
              <a:rPr lang="en-GB" b="0" i="0" dirty="0">
                <a:solidFill>
                  <a:srgbClr val="334047"/>
                </a:solidFill>
                <a:effectLst/>
                <a:highlight>
                  <a:srgbClr val="FFFFFF"/>
                </a:highlight>
                <a:latin typeface="Open Sans" panose="020B0606030504020204" pitchFamily="34" charset="0"/>
              </a:rPr>
              <a:t>ccountability. </a:t>
            </a:r>
          </a:p>
          <a:p>
            <a:pPr algn="l" fontAlgn="base"/>
            <a:r>
              <a:rPr lang="en-GB" b="0" i="0" dirty="0">
                <a:solidFill>
                  <a:srgbClr val="334047"/>
                </a:solidFill>
                <a:effectLst/>
                <a:highlight>
                  <a:srgbClr val="FFFFFF"/>
                </a:highlight>
                <a:latin typeface="Open Sans" panose="020B0606030504020204" pitchFamily="34" charset="0"/>
              </a:rPr>
              <a:t>Flexibility. </a:t>
            </a:r>
          </a:p>
          <a:p>
            <a:pPr algn="l" fontAlgn="base"/>
            <a:r>
              <a:rPr lang="en-GB" dirty="0">
                <a:solidFill>
                  <a:srgbClr val="334047"/>
                </a:solidFill>
                <a:highlight>
                  <a:srgbClr val="FFFFFF"/>
                </a:highlight>
                <a:latin typeface="Open Sans" panose="020B0606030504020204" pitchFamily="34" charset="0"/>
              </a:rPr>
              <a:t>Building </a:t>
            </a:r>
            <a:r>
              <a:rPr lang="en-GB" b="0" i="0" dirty="0">
                <a:solidFill>
                  <a:srgbClr val="334047"/>
                </a:solidFill>
                <a:effectLst/>
                <a:highlight>
                  <a:srgbClr val="FFFFFF"/>
                </a:highlight>
                <a:latin typeface="Open Sans" panose="020B0606030504020204" pitchFamily="34" charset="0"/>
              </a:rPr>
              <a:t>relationships.</a:t>
            </a:r>
          </a:p>
          <a:p>
            <a:endParaRPr lang="en-US" dirty="0"/>
          </a:p>
        </p:txBody>
      </p:sp>
    </p:spTree>
    <p:extLst>
      <p:ext uri="{BB962C8B-B14F-4D97-AF65-F5344CB8AC3E}">
        <p14:creationId xmlns:p14="http://schemas.microsoft.com/office/powerpoint/2010/main" val="2191016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4BAA0-4B8D-4DF8-B05D-9D925D5DEE75}"/>
              </a:ext>
            </a:extLst>
          </p:cNvPr>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What your Retailer Apprenticeship will look like from start to finish</a:t>
            </a:r>
            <a:endParaRPr lang="en-GB" dirty="0"/>
          </a:p>
        </p:txBody>
      </p:sp>
      <p:sp>
        <p:nvSpPr>
          <p:cNvPr id="6" name="TextBox 5">
            <a:extLst>
              <a:ext uri="{FF2B5EF4-FFF2-40B4-BE49-F238E27FC236}">
                <a16:creationId xmlns:a16="http://schemas.microsoft.com/office/drawing/2014/main" id="{5E4D90F6-8C4B-4EB0-8B28-83ADC9BF9931}"/>
              </a:ext>
            </a:extLst>
          </p:cNvPr>
          <p:cNvSpPr txBox="1"/>
          <p:nvPr/>
        </p:nvSpPr>
        <p:spPr>
          <a:xfrm>
            <a:off x="983410" y="1949936"/>
            <a:ext cx="8695428" cy="3579441"/>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Pre enrolment checks including:</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Previous qualifications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Eligibility (including ID and right to work in UK)</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Relevant prior experience</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Completion of skills scans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Preliminary interview call (if relevant)</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Initial assessments which include </a:t>
            </a:r>
            <a:r>
              <a:rPr kumimoji="0" lang="en-US" sz="2800" b="0" i="0" u="none" strike="noStrike" kern="1200" cap="none" spc="0" normalizeH="0" baseline="0" noProof="0" dirty="0" err="1">
                <a:ln>
                  <a:noFill/>
                </a:ln>
                <a:solidFill>
                  <a:sysClr val="windowText" lastClr="000000"/>
                </a:solidFill>
                <a:effectLst/>
                <a:uLnTx/>
                <a:uFillTx/>
                <a:latin typeface="Arial" panose="020B0604020202020204"/>
                <a:ea typeface="+mn-ea"/>
                <a:cs typeface="+mn-cs"/>
              </a:rPr>
              <a:t>maths</a:t>
            </a:r>
            <a:r>
              <a:rPr kumimoji="0" lang="en-US" sz="2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 and English initial assessment for all apprentices</a:t>
            </a:r>
          </a:p>
        </p:txBody>
      </p:sp>
    </p:spTree>
    <p:extLst>
      <p:ext uri="{BB962C8B-B14F-4D97-AF65-F5344CB8AC3E}">
        <p14:creationId xmlns:p14="http://schemas.microsoft.com/office/powerpoint/2010/main" val="3219962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270C4-B51E-4413-9FCC-F5E38A36EEA6}"/>
              </a:ext>
            </a:extLst>
          </p:cNvPr>
          <p:cNvSpPr>
            <a:spLocks noGrp="1"/>
          </p:cNvSpPr>
          <p:nvPr>
            <p:ph type="title"/>
          </p:nvPr>
        </p:nvSpPr>
        <p:spPr/>
        <p:txBody>
          <a:bodyPr>
            <a:normAutofit/>
          </a:bodyPr>
          <a:lstStyle/>
          <a:p>
            <a:pPr algn="ctr"/>
            <a:r>
              <a:rPr lang="en-US" dirty="0">
                <a:latin typeface="Arial" panose="020B0604020202020204" pitchFamily="34" charset="0"/>
                <a:cs typeface="Arial" panose="020B0604020202020204" pitchFamily="34" charset="0"/>
              </a:rPr>
              <a:t>Starting Your Apprenticeship</a:t>
            </a:r>
            <a:endParaRPr lang="en-GB" dirty="0">
              <a:latin typeface="Arial" panose="020B0604020202020204" pitchFamily="34" charset="0"/>
              <a:cs typeface="Arial" panose="020B0604020202020204" pitchFamily="34" charset="0"/>
            </a:endParaRPr>
          </a:p>
        </p:txBody>
      </p:sp>
      <p:sp>
        <p:nvSpPr>
          <p:cNvPr id="5" name="Content Placeholder 4">
            <a:extLst>
              <a:ext uri="{FF2B5EF4-FFF2-40B4-BE49-F238E27FC236}">
                <a16:creationId xmlns:a16="http://schemas.microsoft.com/office/drawing/2014/main" id="{B89ED091-8FF8-FFB8-838E-AE0173B6175D}"/>
              </a:ext>
            </a:extLst>
          </p:cNvPr>
          <p:cNvSpPr>
            <a:spLocks noGrp="1"/>
          </p:cNvSpPr>
          <p:nvPr>
            <p:ph idx="1"/>
          </p:nvPr>
        </p:nvSpPr>
        <p:spPr/>
        <p:txBody>
          <a:bodyPr>
            <a:normAutofit lnSpcReduction="1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rPr>
              <a:t>Remote Enrolment</a:t>
            </a:r>
            <a:r>
              <a:rPr kumimoji="0" lang="en-US" sz="4000" b="1" i="0" u="none" strike="noStrike" kern="1200" cap="none" spc="0" normalizeH="0" baseline="0" noProof="0" dirty="0">
                <a:ln>
                  <a:noFill/>
                </a:ln>
                <a:solidFill>
                  <a:prstClr val="black"/>
                </a:solidFill>
                <a:effectLst/>
                <a:uLnTx/>
                <a:uFillTx/>
                <a:latin typeface="Arial" panose="020B0604020202020204"/>
                <a:ea typeface="+mn-ea"/>
                <a:cs typeface="+mn-cs"/>
              </a:rPr>
              <a:t>:</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rPr>
              <a:t>Completion of necessary online, apprenticeship, enrolment forms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rPr>
              <a:t>Completion of online introductory learning activities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rPr>
              <a:t>Commencement of off the job training log</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rPr>
              <a:t>After your enrolment is completed, you will be contacted by your Training Consultant to arrange your induction and first training session</a:t>
            </a:r>
            <a:endParaRPr lang="en-GB" dirty="0"/>
          </a:p>
        </p:txBody>
      </p:sp>
    </p:spTree>
    <p:extLst>
      <p:ext uri="{BB962C8B-B14F-4D97-AF65-F5344CB8AC3E}">
        <p14:creationId xmlns:p14="http://schemas.microsoft.com/office/powerpoint/2010/main" val="1310317030"/>
      </p:ext>
    </p:extLst>
  </p:cSld>
  <p:clrMapOvr>
    <a:masterClrMapping/>
  </p:clrMapOvr>
</p:sld>
</file>

<file path=ppt/theme/theme1.xml><?xml version="1.0" encoding="utf-8"?>
<a:theme xmlns:a="http://schemas.openxmlformats.org/drawingml/2006/main" name="KEITS Present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ITS Presentation" id="{1A02FEB3-D640-49B9-A5FC-98CB7E3479AB}" vid="{08F47242-C99D-49F2-9502-FED5DEC03B1C}"/>
    </a:ext>
  </a:extLst>
</a:theme>
</file>

<file path=ppt/theme/theme2.xml><?xml version="1.0" encoding="utf-8"?>
<a:theme xmlns:a="http://schemas.openxmlformats.org/drawingml/2006/main" name="KEITS Present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ITS Presentation" id="{1A02FEB3-D640-49B9-A5FC-98CB7E3479AB}" vid="{08F47242-C99D-49F2-9502-FED5DEC03B1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be15397-6232-4e29-a9f2-d196a6a0624e">
      <Terms xmlns="http://schemas.microsoft.com/office/infopath/2007/PartnerControls"/>
    </lcf76f155ced4ddcb4097134ff3c332f>
    <TaxCatchAll xmlns="07c9b769-adb1-4251-9c98-04ce7bcecd0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966D05045685745B500DA91AB6D17DA" ma:contentTypeVersion="17" ma:contentTypeDescription="Create a new document." ma:contentTypeScope="" ma:versionID="d79da1d459cf0927dd2580f2fd9f8ce2">
  <xsd:schema xmlns:xsd="http://www.w3.org/2001/XMLSchema" xmlns:xs="http://www.w3.org/2001/XMLSchema" xmlns:p="http://schemas.microsoft.com/office/2006/metadata/properties" xmlns:ns2="9be15397-6232-4e29-a9f2-d196a6a0624e" xmlns:ns3="07c9b769-adb1-4251-9c98-04ce7bcecd0c" targetNamespace="http://schemas.microsoft.com/office/2006/metadata/properties" ma:root="true" ma:fieldsID="ec90a61404dbf11c2bca5602fffc3512" ns2:_="" ns3:_="">
    <xsd:import namespace="9be15397-6232-4e29-a9f2-d196a6a0624e"/>
    <xsd:import namespace="07c9b769-adb1-4251-9c98-04ce7bcecd0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15397-6232-4e29-a9f2-d196a6a062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7b79d9a-b974-423c-9c16-60b9b07c17dc"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7c9b769-adb1-4251-9c98-04ce7bcecd0c"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735575a-2ec0-4a65-b613-67387b85e187}" ma:internalName="TaxCatchAll" ma:showField="CatchAllData" ma:web="07c9b769-adb1-4251-9c98-04ce7bcecd0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20CD78C-EBB0-4AA4-B47F-6C435772F95F}">
  <ds:schemaRefs>
    <ds:schemaRef ds:uri="http://schemas.microsoft.com/office/2006/metadata/properties"/>
    <ds:schemaRef ds:uri="http://schemas.microsoft.com/office/infopath/2007/PartnerControls"/>
    <ds:schemaRef ds:uri="9be15397-6232-4e29-a9f2-d196a6a0624e"/>
    <ds:schemaRef ds:uri="07c9b769-adb1-4251-9c98-04ce7bcecd0c"/>
  </ds:schemaRefs>
</ds:datastoreItem>
</file>

<file path=customXml/itemProps2.xml><?xml version="1.0" encoding="utf-8"?>
<ds:datastoreItem xmlns:ds="http://schemas.openxmlformats.org/officeDocument/2006/customXml" ds:itemID="{F59F886F-497E-4BCC-BC8F-E55E9998E049}">
  <ds:schemaRefs>
    <ds:schemaRef ds:uri="http://schemas.microsoft.com/sharepoint/v3/contenttype/forms"/>
  </ds:schemaRefs>
</ds:datastoreItem>
</file>

<file path=customXml/itemProps3.xml><?xml version="1.0" encoding="utf-8"?>
<ds:datastoreItem xmlns:ds="http://schemas.openxmlformats.org/officeDocument/2006/customXml" ds:itemID="{37EF2952-1DF4-4F5E-9C05-3BB45A82ED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e15397-6232-4e29-a9f2-d196a6a0624e"/>
    <ds:schemaRef ds:uri="07c9b769-adb1-4251-9c98-04ce7bcecd0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KEITS Presentation</Template>
  <TotalTime>861</TotalTime>
  <Words>2343</Words>
  <Application>Microsoft Office PowerPoint</Application>
  <PresentationFormat>Widescreen</PresentationFormat>
  <Paragraphs>219</Paragraphs>
  <Slides>24</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24</vt:i4>
      </vt:variant>
    </vt:vector>
  </HeadingPairs>
  <TitlesOfParts>
    <vt:vector size="32" baseType="lpstr">
      <vt:lpstr>Arial</vt:lpstr>
      <vt:lpstr>Calibri</vt:lpstr>
      <vt:lpstr>Calibri Light</vt:lpstr>
      <vt:lpstr>inherit</vt:lpstr>
      <vt:lpstr>Open Sans</vt:lpstr>
      <vt:lpstr>Wingdings</vt:lpstr>
      <vt:lpstr>KEITS Presentation</vt:lpstr>
      <vt:lpstr>KEITS Presentation</vt:lpstr>
      <vt:lpstr>PowerPoint Presentation</vt:lpstr>
      <vt:lpstr>PowerPoint Presentation</vt:lpstr>
      <vt:lpstr>PowerPoint Presentation</vt:lpstr>
      <vt:lpstr>The Apprenticeship – Duration</vt:lpstr>
      <vt:lpstr>The apprenticeship - Knowledge</vt:lpstr>
      <vt:lpstr>The apprenticeship - Skills</vt:lpstr>
      <vt:lpstr>The apprenticeship - Behaviours</vt:lpstr>
      <vt:lpstr>What your Retailer Apprenticeship will look like from start to finish</vt:lpstr>
      <vt:lpstr>Starting Your Apprenticeship</vt:lpstr>
      <vt:lpstr>Session Content</vt:lpstr>
      <vt:lpstr>Off Job Training</vt:lpstr>
      <vt:lpstr>PowerPoint Presentation</vt:lpstr>
      <vt:lpstr>The Apprenticeship – End Point Assessment</vt:lpstr>
      <vt:lpstr>Wider Curriculum Topics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Wellbeing </vt:lpstr>
      <vt:lpstr>Any 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Diamond</dc:creator>
  <cp:lastModifiedBy>Andrea Streets</cp:lastModifiedBy>
  <cp:revision>39</cp:revision>
  <dcterms:created xsi:type="dcterms:W3CDTF">2021-05-26T10:17:10Z</dcterms:created>
  <dcterms:modified xsi:type="dcterms:W3CDTF">2025-06-25T19:41:06Z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0x0101006966D05045685745B500DA91AB6D17DA</vt:lpwstr>
  </property>
  <property fmtid="{D5CDD505-2E9C-101B-9397-08002B2CF9AE}" pid="3" name="MediaServiceImageTags">
    <vt:lpwstr/>
  </property>
</Properties>
</file>