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9"/>
  </p:notesMasterIdLst>
  <p:sldIdLst>
    <p:sldId id="302" r:id="rId5"/>
    <p:sldId id="308" r:id="rId6"/>
    <p:sldId id="301" r:id="rId7"/>
    <p:sldId id="304" r:id="rId8"/>
    <p:sldId id="271" r:id="rId9"/>
    <p:sldId id="309" r:id="rId10"/>
    <p:sldId id="310" r:id="rId11"/>
    <p:sldId id="311" r:id="rId12"/>
    <p:sldId id="325" r:id="rId13"/>
    <p:sldId id="313" r:id="rId14"/>
    <p:sldId id="321" r:id="rId15"/>
    <p:sldId id="281" r:id="rId16"/>
    <p:sldId id="307" r:id="rId17"/>
    <p:sldId id="315" r:id="rId18"/>
    <p:sldId id="316" r:id="rId19"/>
    <p:sldId id="322" r:id="rId20"/>
    <p:sldId id="317" r:id="rId21"/>
    <p:sldId id="323" r:id="rId22"/>
    <p:sldId id="273" r:id="rId23"/>
    <p:sldId id="274" r:id="rId24"/>
    <p:sldId id="276" r:id="rId25"/>
    <p:sldId id="324" r:id="rId26"/>
    <p:sldId id="319" r:id="rId27"/>
    <p:sldId id="32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D644"/>
    <a:srgbClr val="75D481"/>
    <a:srgbClr val="018A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CEB593-807A-4EC6-82AE-4432EE51F4E3}" v="1" dt="2025-06-25T19:42:17.2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428" autoAdjust="0"/>
    <p:restoredTop sz="94660"/>
  </p:normalViewPr>
  <p:slideViewPr>
    <p:cSldViewPr snapToGrid="0">
      <p:cViewPr varScale="1">
        <p:scale>
          <a:sx n="52" d="100"/>
          <a:sy n="52" d="100"/>
        </p:scale>
        <p:origin x="58" y="71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c Cheeseman" userId="4152dc4c-5801-471b-b7b3-9bed47672479" providerId="ADAL" clId="{3EDF803C-B3DD-46A3-8D02-7031A3AB4E2D}"/>
    <pc:docChg chg="addSld delSld modSld">
      <pc:chgData name="Jac Cheeseman" userId="4152dc4c-5801-471b-b7b3-9bed47672479" providerId="ADAL" clId="{3EDF803C-B3DD-46A3-8D02-7031A3AB4E2D}" dt="2022-08-11T09:25:03.557" v="6"/>
      <pc:docMkLst>
        <pc:docMk/>
      </pc:docMkLst>
      <pc:sldChg chg="del">
        <pc:chgData name="Jac Cheeseman" userId="4152dc4c-5801-471b-b7b3-9bed47672479" providerId="ADAL" clId="{3EDF803C-B3DD-46A3-8D02-7031A3AB4E2D}" dt="2022-08-11T09:24:37.995" v="2" actId="2696"/>
        <pc:sldMkLst>
          <pc:docMk/>
          <pc:sldMk cId="4187134640" sldId="261"/>
        </pc:sldMkLst>
      </pc:sldChg>
      <pc:sldChg chg="modSp mod">
        <pc:chgData name="Jac Cheeseman" userId="4152dc4c-5801-471b-b7b3-9bed47672479" providerId="ADAL" clId="{3EDF803C-B3DD-46A3-8D02-7031A3AB4E2D}" dt="2022-08-11T09:24:26.141" v="1" actId="20577"/>
        <pc:sldMkLst>
          <pc:docMk/>
          <pc:sldMk cId="1554793875" sldId="304"/>
        </pc:sldMkLst>
      </pc:sldChg>
      <pc:sldChg chg="add">
        <pc:chgData name="Jac Cheeseman" userId="4152dc4c-5801-471b-b7b3-9bed47672479" providerId="ADAL" clId="{3EDF803C-B3DD-46A3-8D02-7031A3AB4E2D}" dt="2022-08-11T09:25:00.044" v="4"/>
        <pc:sldMkLst>
          <pc:docMk/>
          <pc:sldMk cId="4003477510" sldId="305"/>
        </pc:sldMkLst>
      </pc:sldChg>
      <pc:sldChg chg="add">
        <pc:chgData name="Jac Cheeseman" userId="4152dc4c-5801-471b-b7b3-9bed47672479" providerId="ADAL" clId="{3EDF803C-B3DD-46A3-8D02-7031A3AB4E2D}" dt="2022-08-11T09:25:03.557" v="6"/>
        <pc:sldMkLst>
          <pc:docMk/>
          <pc:sldMk cId="4164062288" sldId="306"/>
        </pc:sldMkLst>
      </pc:sldChg>
    </pc:docChg>
  </pc:docChgLst>
  <pc:docChgLst>
    <pc:chgData name="Lynn Payne" userId="a2bc380c-e80a-4173-b7db-6c2bb0bcdf5b" providerId="ADAL" clId="{39F1190B-B5A0-4079-91A3-76926A42234B}"/>
    <pc:docChg chg="custSel modSld">
      <pc:chgData name="Lynn Payne" userId="a2bc380c-e80a-4173-b7db-6c2bb0bcdf5b" providerId="ADAL" clId="{39F1190B-B5A0-4079-91A3-76926A42234B}" dt="2024-01-23T21:13:56.796" v="4" actId="27636"/>
      <pc:docMkLst>
        <pc:docMk/>
      </pc:docMkLst>
      <pc:sldChg chg="modSp mod">
        <pc:chgData name="Lynn Payne" userId="a2bc380c-e80a-4173-b7db-6c2bb0bcdf5b" providerId="ADAL" clId="{39F1190B-B5A0-4079-91A3-76926A42234B}" dt="2024-01-23T21:13:56.796" v="4" actId="27636"/>
        <pc:sldMkLst>
          <pc:docMk/>
          <pc:sldMk cId="1554793875" sldId="304"/>
        </pc:sldMkLst>
      </pc:sldChg>
    </pc:docChg>
  </pc:docChgLst>
  <pc:docChgLst>
    <pc:chgData name="Andrew Daniel" userId="4f7bafb9-00e5-471b-bfba-7fc28e755ea5" providerId="ADAL" clId="{9A98A458-F9C0-4A4A-9566-A7F607AAD9DA}"/>
    <pc:docChg chg="undo custSel addSld delSld modSld">
      <pc:chgData name="Andrew Daniel" userId="4f7bafb9-00e5-471b-bfba-7fc28e755ea5" providerId="ADAL" clId="{9A98A458-F9C0-4A4A-9566-A7F607AAD9DA}" dt="2025-04-01T15:28:50.417" v="31" actId="1076"/>
      <pc:docMkLst>
        <pc:docMk/>
      </pc:docMkLst>
      <pc:sldChg chg="add">
        <pc:chgData name="Andrew Daniel" userId="4f7bafb9-00e5-471b-bfba-7fc28e755ea5" providerId="ADAL" clId="{9A98A458-F9C0-4A4A-9566-A7F607AAD9DA}" dt="2025-04-01T15:24:30.296" v="10"/>
        <pc:sldMkLst>
          <pc:docMk/>
          <pc:sldMk cId="3929063184" sldId="273"/>
        </pc:sldMkLst>
      </pc:sldChg>
      <pc:sldChg chg="add">
        <pc:chgData name="Andrew Daniel" userId="4f7bafb9-00e5-471b-bfba-7fc28e755ea5" providerId="ADAL" clId="{9A98A458-F9C0-4A4A-9566-A7F607AAD9DA}" dt="2025-04-01T15:24:52.495" v="11"/>
        <pc:sldMkLst>
          <pc:docMk/>
          <pc:sldMk cId="503416118" sldId="274"/>
        </pc:sldMkLst>
      </pc:sldChg>
      <pc:sldChg chg="add">
        <pc:chgData name="Andrew Daniel" userId="4f7bafb9-00e5-471b-bfba-7fc28e755ea5" providerId="ADAL" clId="{9A98A458-F9C0-4A4A-9566-A7F607AAD9DA}" dt="2025-04-01T15:25:10.885" v="12"/>
        <pc:sldMkLst>
          <pc:docMk/>
          <pc:sldMk cId="146560431" sldId="276"/>
        </pc:sldMkLst>
      </pc:sldChg>
      <pc:sldChg chg="modSp mod">
        <pc:chgData name="Andrew Daniel" userId="4f7bafb9-00e5-471b-bfba-7fc28e755ea5" providerId="ADAL" clId="{9A98A458-F9C0-4A4A-9566-A7F607AAD9DA}" dt="2025-04-01T15:28:50.417" v="31" actId="1076"/>
        <pc:sldMkLst>
          <pc:docMk/>
          <pc:sldMk cId="2640775219" sldId="301"/>
        </pc:sldMkLst>
        <pc:spChg chg="mod">
          <ac:chgData name="Andrew Daniel" userId="4f7bafb9-00e5-471b-bfba-7fc28e755ea5" providerId="ADAL" clId="{9A98A458-F9C0-4A4A-9566-A7F607AAD9DA}" dt="2025-04-01T15:28:50.417" v="31" actId="1076"/>
          <ac:spMkLst>
            <pc:docMk/>
            <pc:sldMk cId="2640775219" sldId="301"/>
            <ac:spMk id="17" creationId="{A2A050CB-0CDD-4871-95A5-0955B3E91061}"/>
          </ac:spMkLst>
        </pc:spChg>
      </pc:sldChg>
      <pc:sldChg chg="modSp mod">
        <pc:chgData name="Andrew Daniel" userId="4f7bafb9-00e5-471b-bfba-7fc28e755ea5" providerId="ADAL" clId="{9A98A458-F9C0-4A4A-9566-A7F607AAD9DA}" dt="2025-04-01T13:00:08.041" v="1"/>
        <pc:sldMkLst>
          <pc:docMk/>
          <pc:sldMk cId="2467612934" sldId="309"/>
        </pc:sldMkLst>
        <pc:spChg chg="mod">
          <ac:chgData name="Andrew Daniel" userId="4f7bafb9-00e5-471b-bfba-7fc28e755ea5" providerId="ADAL" clId="{9A98A458-F9C0-4A4A-9566-A7F607AAD9DA}" dt="2025-04-01T13:00:08.041" v="1"/>
          <ac:spMkLst>
            <pc:docMk/>
            <pc:sldMk cId="2467612934" sldId="309"/>
            <ac:spMk id="3" creationId="{C643DC6B-9B73-C498-3617-D59E9F0156C1}"/>
          </ac:spMkLst>
        </pc:spChg>
      </pc:sldChg>
      <pc:sldChg chg="modSp mod">
        <pc:chgData name="Andrew Daniel" userId="4f7bafb9-00e5-471b-bfba-7fc28e755ea5" providerId="ADAL" clId="{9A98A458-F9C0-4A4A-9566-A7F607AAD9DA}" dt="2025-04-01T15:27:16.432" v="25" actId="20577"/>
        <pc:sldMkLst>
          <pc:docMk/>
          <pc:sldMk cId="2606276706" sldId="315"/>
        </pc:sldMkLst>
        <pc:spChg chg="mod">
          <ac:chgData name="Andrew Daniel" userId="4f7bafb9-00e5-471b-bfba-7fc28e755ea5" providerId="ADAL" clId="{9A98A458-F9C0-4A4A-9566-A7F607AAD9DA}" dt="2025-04-01T15:27:16.432" v="25" actId="20577"/>
          <ac:spMkLst>
            <pc:docMk/>
            <pc:sldMk cId="2606276706" sldId="315"/>
            <ac:spMk id="6" creationId="{ABFDBDDD-EB7A-D5E7-EB65-96CDCA821467}"/>
          </ac:spMkLst>
        </pc:spChg>
      </pc:sldChg>
      <pc:sldChg chg="addSp mod">
        <pc:chgData name="Andrew Daniel" userId="4f7bafb9-00e5-471b-bfba-7fc28e755ea5" providerId="ADAL" clId="{9A98A458-F9C0-4A4A-9566-A7F607AAD9DA}" dt="2025-04-01T15:23:13.246" v="6" actId="22"/>
        <pc:sldMkLst>
          <pc:docMk/>
          <pc:sldMk cId="3326425135" sldId="316"/>
        </pc:sldMkLst>
        <pc:spChg chg="add">
          <ac:chgData name="Andrew Daniel" userId="4f7bafb9-00e5-471b-bfba-7fc28e755ea5" providerId="ADAL" clId="{9A98A458-F9C0-4A4A-9566-A7F607AAD9DA}" dt="2025-04-01T15:23:09.693" v="5" actId="22"/>
          <ac:spMkLst>
            <pc:docMk/>
            <pc:sldMk cId="3326425135" sldId="316"/>
            <ac:spMk id="7" creationId="{555E94F6-4843-2EEE-A86A-92ABEA93B9FA}"/>
          </ac:spMkLst>
        </pc:spChg>
        <pc:spChg chg="add">
          <ac:chgData name="Andrew Daniel" userId="4f7bafb9-00e5-471b-bfba-7fc28e755ea5" providerId="ADAL" clId="{9A98A458-F9C0-4A4A-9566-A7F607AAD9DA}" dt="2025-04-01T15:23:13.246" v="6" actId="22"/>
          <ac:spMkLst>
            <pc:docMk/>
            <pc:sldMk cId="3326425135" sldId="316"/>
            <ac:spMk id="10" creationId="{51E47709-A8B4-16FB-A7D8-314AD7AF87F7}"/>
          </ac:spMkLst>
        </pc:spChg>
      </pc:sldChg>
      <pc:sldChg chg="add">
        <pc:chgData name="Andrew Daniel" userId="4f7bafb9-00e5-471b-bfba-7fc28e755ea5" providerId="ADAL" clId="{9A98A458-F9C0-4A4A-9566-A7F607AAD9DA}" dt="2025-04-01T15:23:50.132" v="8"/>
        <pc:sldMkLst>
          <pc:docMk/>
          <pc:sldMk cId="113969807" sldId="317"/>
        </pc:sldMkLst>
      </pc:sldChg>
      <pc:sldChg chg="add del">
        <pc:chgData name="Andrew Daniel" userId="4f7bafb9-00e5-471b-bfba-7fc28e755ea5" providerId="ADAL" clId="{9A98A458-F9C0-4A4A-9566-A7F607AAD9DA}" dt="2025-04-01T15:23:05.113" v="4" actId="47"/>
        <pc:sldMkLst>
          <pc:docMk/>
          <pc:sldMk cId="4062529817" sldId="317"/>
        </pc:sldMkLst>
      </pc:sldChg>
      <pc:sldChg chg="del">
        <pc:chgData name="Andrew Daniel" userId="4f7bafb9-00e5-471b-bfba-7fc28e755ea5" providerId="ADAL" clId="{9A98A458-F9C0-4A4A-9566-A7F607AAD9DA}" dt="2025-04-01T15:25:31.412" v="13" actId="47"/>
        <pc:sldMkLst>
          <pc:docMk/>
          <pc:sldMk cId="92333042" sldId="318"/>
        </pc:sldMkLst>
      </pc:sldChg>
      <pc:sldChg chg="add">
        <pc:chgData name="Andrew Daniel" userId="4f7bafb9-00e5-471b-bfba-7fc28e755ea5" providerId="ADAL" clId="{9A98A458-F9C0-4A4A-9566-A7F607AAD9DA}" dt="2025-04-01T15:23:31.684" v="7"/>
        <pc:sldMkLst>
          <pc:docMk/>
          <pc:sldMk cId="4062529817" sldId="322"/>
        </pc:sldMkLst>
      </pc:sldChg>
      <pc:sldChg chg="add">
        <pc:chgData name="Andrew Daniel" userId="4f7bafb9-00e5-471b-bfba-7fc28e755ea5" providerId="ADAL" clId="{9A98A458-F9C0-4A4A-9566-A7F607AAD9DA}" dt="2025-04-01T15:24:09.566" v="9"/>
        <pc:sldMkLst>
          <pc:docMk/>
          <pc:sldMk cId="1525579597" sldId="323"/>
        </pc:sldMkLst>
      </pc:sldChg>
      <pc:sldChg chg="add">
        <pc:chgData name="Andrew Daniel" userId="4f7bafb9-00e5-471b-bfba-7fc28e755ea5" providerId="ADAL" clId="{9A98A458-F9C0-4A4A-9566-A7F607AAD9DA}" dt="2025-04-01T15:25:37.200" v="14"/>
        <pc:sldMkLst>
          <pc:docMk/>
          <pc:sldMk cId="92333042" sldId="324"/>
        </pc:sldMkLst>
      </pc:sldChg>
    </pc:docChg>
  </pc:docChgLst>
  <pc:docChgLst>
    <pc:chgData name="Christie Lucking" userId="8dc94565-d923-4480-b965-c4d3cb177e61" providerId="ADAL" clId="{AE6444F0-6E52-4A5A-9C1A-5459032B3929}"/>
    <pc:docChg chg="custSel addSld delSld modSld">
      <pc:chgData name="Christie Lucking" userId="8dc94565-d923-4480-b965-c4d3cb177e61" providerId="ADAL" clId="{AE6444F0-6E52-4A5A-9C1A-5459032B3929}" dt="2024-02-02T13:47:50.237" v="91" actId="47"/>
      <pc:docMkLst>
        <pc:docMk/>
      </pc:docMkLst>
      <pc:sldChg chg="del">
        <pc:chgData name="Christie Lucking" userId="8dc94565-d923-4480-b965-c4d3cb177e61" providerId="ADAL" clId="{AE6444F0-6E52-4A5A-9C1A-5459032B3929}" dt="2024-02-02T13:14:57.601" v="76" actId="47"/>
        <pc:sldMkLst>
          <pc:docMk/>
          <pc:sldMk cId="2333404181" sldId="266"/>
        </pc:sldMkLst>
      </pc:sldChg>
      <pc:sldChg chg="del">
        <pc:chgData name="Christie Lucking" userId="8dc94565-d923-4480-b965-c4d3cb177e61" providerId="ADAL" clId="{AE6444F0-6E52-4A5A-9C1A-5459032B3929}" dt="2024-02-02T13:15:00.809" v="79" actId="47"/>
        <pc:sldMkLst>
          <pc:docMk/>
          <pc:sldMk cId="2017649883" sldId="267"/>
        </pc:sldMkLst>
      </pc:sldChg>
      <pc:sldChg chg="del">
        <pc:chgData name="Christie Lucking" userId="8dc94565-d923-4480-b965-c4d3cb177e61" providerId="ADAL" clId="{AE6444F0-6E52-4A5A-9C1A-5459032B3929}" dt="2024-02-02T13:14:59.210" v="78" actId="47"/>
        <pc:sldMkLst>
          <pc:docMk/>
          <pc:sldMk cId="724906914" sldId="268"/>
        </pc:sldMkLst>
      </pc:sldChg>
      <pc:sldChg chg="addSp modSp mod chgLayout">
        <pc:chgData name="Christie Lucking" userId="8dc94565-d923-4480-b965-c4d3cb177e61" providerId="ADAL" clId="{AE6444F0-6E52-4A5A-9C1A-5459032B3929}" dt="2024-02-02T13:12:14.819" v="35" actId="14100"/>
        <pc:sldMkLst>
          <pc:docMk/>
          <pc:sldMk cId="1358105559" sldId="271"/>
        </pc:sldMkLst>
      </pc:sldChg>
      <pc:sldChg chg="del">
        <pc:chgData name="Christie Lucking" userId="8dc94565-d923-4480-b965-c4d3cb177e61" providerId="ADAL" clId="{AE6444F0-6E52-4A5A-9C1A-5459032B3929}" dt="2024-02-02T13:15:17.335" v="87" actId="47"/>
        <pc:sldMkLst>
          <pc:docMk/>
          <pc:sldMk cId="2879449044" sldId="272"/>
        </pc:sldMkLst>
      </pc:sldChg>
      <pc:sldChg chg="del">
        <pc:chgData name="Christie Lucking" userId="8dc94565-d923-4480-b965-c4d3cb177e61" providerId="ADAL" clId="{AE6444F0-6E52-4A5A-9C1A-5459032B3929}" dt="2024-02-02T13:09:49.529" v="5" actId="47"/>
        <pc:sldMkLst>
          <pc:docMk/>
          <pc:sldMk cId="2063923319" sldId="275"/>
        </pc:sldMkLst>
      </pc:sldChg>
      <pc:sldChg chg="addSp modSp mod">
        <pc:chgData name="Christie Lucking" userId="8dc94565-d923-4480-b965-c4d3cb177e61" providerId="ADAL" clId="{AE6444F0-6E52-4A5A-9C1A-5459032B3929}" dt="2024-02-02T13:14:42.284" v="74" actId="20577"/>
        <pc:sldMkLst>
          <pc:docMk/>
          <pc:sldMk cId="1276089187" sldId="281"/>
        </pc:sldMkLst>
      </pc:sldChg>
      <pc:sldChg chg="del">
        <pc:chgData name="Christie Lucking" userId="8dc94565-d923-4480-b965-c4d3cb177e61" providerId="ADAL" clId="{AE6444F0-6E52-4A5A-9C1A-5459032B3929}" dt="2024-02-02T13:15:16.722" v="86" actId="47"/>
        <pc:sldMkLst>
          <pc:docMk/>
          <pc:sldMk cId="4175998546" sldId="289"/>
        </pc:sldMkLst>
      </pc:sldChg>
      <pc:sldChg chg="del">
        <pc:chgData name="Christie Lucking" userId="8dc94565-d923-4480-b965-c4d3cb177e61" providerId="ADAL" clId="{AE6444F0-6E52-4A5A-9C1A-5459032B3929}" dt="2024-02-02T13:12:59.332" v="62" actId="47"/>
        <pc:sldMkLst>
          <pc:docMk/>
          <pc:sldMk cId="1310317030" sldId="294"/>
        </pc:sldMkLst>
      </pc:sldChg>
      <pc:sldChg chg="del">
        <pc:chgData name="Christie Lucking" userId="8dc94565-d923-4480-b965-c4d3cb177e61" providerId="ADAL" clId="{AE6444F0-6E52-4A5A-9C1A-5459032B3929}" dt="2024-02-02T13:12:59.881" v="63" actId="47"/>
        <pc:sldMkLst>
          <pc:docMk/>
          <pc:sldMk cId="1137465277" sldId="295"/>
        </pc:sldMkLst>
      </pc:sldChg>
      <pc:sldChg chg="addSp modSp del">
        <pc:chgData name="Christie Lucking" userId="8dc94565-d923-4480-b965-c4d3cb177e61" providerId="ADAL" clId="{AE6444F0-6E52-4A5A-9C1A-5459032B3929}" dt="2024-02-02T13:13:00.824" v="64" actId="47"/>
        <pc:sldMkLst>
          <pc:docMk/>
          <pc:sldMk cId="3134973696" sldId="296"/>
        </pc:sldMkLst>
      </pc:sldChg>
      <pc:sldChg chg="del">
        <pc:chgData name="Christie Lucking" userId="8dc94565-d923-4480-b965-c4d3cb177e61" providerId="ADAL" clId="{AE6444F0-6E52-4A5A-9C1A-5459032B3929}" dt="2024-02-02T13:14:08.775" v="67" actId="47"/>
        <pc:sldMkLst>
          <pc:docMk/>
          <pc:sldMk cId="1340147125" sldId="297"/>
        </pc:sldMkLst>
      </pc:sldChg>
      <pc:sldChg chg="del">
        <pc:chgData name="Christie Lucking" userId="8dc94565-d923-4480-b965-c4d3cb177e61" providerId="ADAL" clId="{AE6444F0-6E52-4A5A-9C1A-5459032B3929}" dt="2024-02-02T13:14:58.261" v="77" actId="47"/>
        <pc:sldMkLst>
          <pc:docMk/>
          <pc:sldMk cId="4087354912" sldId="298"/>
        </pc:sldMkLst>
      </pc:sldChg>
      <pc:sldChg chg="del">
        <pc:chgData name="Christie Lucking" userId="8dc94565-d923-4480-b965-c4d3cb177e61" providerId="ADAL" clId="{AE6444F0-6E52-4A5A-9C1A-5459032B3929}" dt="2024-02-02T13:12:58.088" v="61" actId="47"/>
        <pc:sldMkLst>
          <pc:docMk/>
          <pc:sldMk cId="3219962979" sldId="300"/>
        </pc:sldMkLst>
      </pc:sldChg>
      <pc:sldChg chg="modSp add mod">
        <pc:chgData name="Christie Lucking" userId="8dc94565-d923-4480-b965-c4d3cb177e61" providerId="ADAL" clId="{AE6444F0-6E52-4A5A-9C1A-5459032B3929}" dt="2024-02-02T13:10:43.372" v="25" actId="20577"/>
        <pc:sldMkLst>
          <pc:docMk/>
          <pc:sldMk cId="2640775219" sldId="301"/>
        </pc:sldMkLst>
      </pc:sldChg>
      <pc:sldChg chg="modSp">
        <pc:chgData name="Christie Lucking" userId="8dc94565-d923-4480-b965-c4d3cb177e61" providerId="ADAL" clId="{AE6444F0-6E52-4A5A-9C1A-5459032B3929}" dt="2024-02-02T13:09:27.411" v="0" actId="1076"/>
        <pc:sldMkLst>
          <pc:docMk/>
          <pc:sldMk cId="368172469" sldId="302"/>
        </pc:sldMkLst>
      </pc:sldChg>
      <pc:sldChg chg="del">
        <pc:chgData name="Christie Lucking" userId="8dc94565-d923-4480-b965-c4d3cb177e61" providerId="ADAL" clId="{AE6444F0-6E52-4A5A-9C1A-5459032B3929}" dt="2024-02-02T13:09:56.231" v="7" actId="47"/>
        <pc:sldMkLst>
          <pc:docMk/>
          <pc:sldMk cId="260311599" sldId="303"/>
        </pc:sldMkLst>
      </pc:sldChg>
      <pc:sldChg chg="addSp modSp mod chgLayout">
        <pc:chgData name="Christie Lucking" userId="8dc94565-d923-4480-b965-c4d3cb177e61" providerId="ADAL" clId="{AE6444F0-6E52-4A5A-9C1A-5459032B3929}" dt="2024-02-02T13:10:35.768" v="23" actId="14100"/>
        <pc:sldMkLst>
          <pc:docMk/>
          <pc:sldMk cId="1554793875" sldId="304"/>
        </pc:sldMkLst>
      </pc:sldChg>
      <pc:sldChg chg="del">
        <pc:chgData name="Christie Lucking" userId="8dc94565-d923-4480-b965-c4d3cb177e61" providerId="ADAL" clId="{AE6444F0-6E52-4A5A-9C1A-5459032B3929}" dt="2024-02-02T13:14:06.428" v="65" actId="47"/>
        <pc:sldMkLst>
          <pc:docMk/>
          <pc:sldMk cId="4003477510" sldId="305"/>
        </pc:sldMkLst>
      </pc:sldChg>
      <pc:sldChg chg="del">
        <pc:chgData name="Christie Lucking" userId="8dc94565-d923-4480-b965-c4d3cb177e61" providerId="ADAL" clId="{AE6444F0-6E52-4A5A-9C1A-5459032B3929}" dt="2024-02-02T13:14:07.121" v="66" actId="47"/>
        <pc:sldMkLst>
          <pc:docMk/>
          <pc:sldMk cId="4164062288" sldId="306"/>
        </pc:sldMkLst>
      </pc:sldChg>
      <pc:sldChg chg="addSp modSp mod chgLayout">
        <pc:chgData name="Christie Lucking" userId="8dc94565-d923-4480-b965-c4d3cb177e61" providerId="ADAL" clId="{AE6444F0-6E52-4A5A-9C1A-5459032B3929}" dt="2024-02-02T13:17:28.537" v="89" actId="20577"/>
        <pc:sldMkLst>
          <pc:docMk/>
          <pc:sldMk cId="1468899574" sldId="307"/>
        </pc:sldMkLst>
      </pc:sldChg>
      <pc:sldChg chg="modSp add mod">
        <pc:chgData name="Christie Lucking" userId="8dc94565-d923-4480-b965-c4d3cb177e61" providerId="ADAL" clId="{AE6444F0-6E52-4A5A-9C1A-5459032B3929}" dt="2024-02-02T13:09:45.281" v="4" actId="20577"/>
        <pc:sldMkLst>
          <pc:docMk/>
          <pc:sldMk cId="1472499747" sldId="308"/>
        </pc:sldMkLst>
      </pc:sldChg>
      <pc:sldChg chg="modSp add mod">
        <pc:chgData name="Christie Lucking" userId="8dc94565-d923-4480-b965-c4d3cb177e61" providerId="ADAL" clId="{AE6444F0-6E52-4A5A-9C1A-5459032B3929}" dt="2024-02-02T13:12:54.299" v="60" actId="20577"/>
        <pc:sldMkLst>
          <pc:docMk/>
          <pc:sldMk cId="2467612934" sldId="309"/>
        </pc:sldMkLst>
      </pc:sldChg>
      <pc:sldChg chg="add">
        <pc:chgData name="Christie Lucking" userId="8dc94565-d923-4480-b965-c4d3cb177e61" providerId="ADAL" clId="{AE6444F0-6E52-4A5A-9C1A-5459032B3929}" dt="2024-02-02T13:12:45.619" v="38"/>
        <pc:sldMkLst>
          <pc:docMk/>
          <pc:sldMk cId="2529918736" sldId="310"/>
        </pc:sldMkLst>
      </pc:sldChg>
      <pc:sldChg chg="add">
        <pc:chgData name="Christie Lucking" userId="8dc94565-d923-4480-b965-c4d3cb177e61" providerId="ADAL" clId="{AE6444F0-6E52-4A5A-9C1A-5459032B3929}" dt="2024-02-02T13:12:45.619" v="38"/>
        <pc:sldMkLst>
          <pc:docMk/>
          <pc:sldMk cId="330283267" sldId="311"/>
        </pc:sldMkLst>
      </pc:sldChg>
      <pc:sldChg chg="add">
        <pc:chgData name="Christie Lucking" userId="8dc94565-d923-4480-b965-c4d3cb177e61" providerId="ADAL" clId="{AE6444F0-6E52-4A5A-9C1A-5459032B3929}" dt="2024-02-02T13:12:45.619" v="38"/>
        <pc:sldMkLst>
          <pc:docMk/>
          <pc:sldMk cId="1466700307" sldId="312"/>
        </pc:sldMkLst>
      </pc:sldChg>
      <pc:sldChg chg="add">
        <pc:chgData name="Christie Lucking" userId="8dc94565-d923-4480-b965-c4d3cb177e61" providerId="ADAL" clId="{AE6444F0-6E52-4A5A-9C1A-5459032B3929}" dt="2024-02-02T13:12:45.619" v="38"/>
        <pc:sldMkLst>
          <pc:docMk/>
          <pc:sldMk cId="414714178" sldId="313"/>
        </pc:sldMkLst>
      </pc:sldChg>
      <pc:sldChg chg="add del">
        <pc:chgData name="Christie Lucking" userId="8dc94565-d923-4480-b965-c4d3cb177e61" providerId="ADAL" clId="{AE6444F0-6E52-4A5A-9C1A-5459032B3929}" dt="2024-02-02T13:47:50.237" v="91" actId="47"/>
        <pc:sldMkLst>
          <pc:docMk/>
          <pc:sldMk cId="3600959320" sldId="314"/>
        </pc:sldMkLst>
      </pc:sldChg>
      <pc:sldChg chg="add">
        <pc:chgData name="Christie Lucking" userId="8dc94565-d923-4480-b965-c4d3cb177e61" providerId="ADAL" clId="{AE6444F0-6E52-4A5A-9C1A-5459032B3929}" dt="2024-02-02T13:14:54.537" v="75"/>
        <pc:sldMkLst>
          <pc:docMk/>
          <pc:sldMk cId="2606276706" sldId="315"/>
        </pc:sldMkLst>
      </pc:sldChg>
      <pc:sldChg chg="add">
        <pc:chgData name="Christie Lucking" userId="8dc94565-d923-4480-b965-c4d3cb177e61" providerId="ADAL" clId="{AE6444F0-6E52-4A5A-9C1A-5459032B3929}" dt="2024-02-02T13:14:54.537" v="75"/>
        <pc:sldMkLst>
          <pc:docMk/>
          <pc:sldMk cId="3326425135" sldId="316"/>
        </pc:sldMkLst>
      </pc:sldChg>
      <pc:sldChg chg="add">
        <pc:chgData name="Christie Lucking" userId="8dc94565-d923-4480-b965-c4d3cb177e61" providerId="ADAL" clId="{AE6444F0-6E52-4A5A-9C1A-5459032B3929}" dt="2024-02-02T13:14:54.537" v="75"/>
        <pc:sldMkLst>
          <pc:docMk/>
          <pc:sldMk cId="4062529817" sldId="317"/>
        </pc:sldMkLst>
      </pc:sldChg>
      <pc:sldChg chg="add">
        <pc:chgData name="Christie Lucking" userId="8dc94565-d923-4480-b965-c4d3cb177e61" providerId="ADAL" clId="{AE6444F0-6E52-4A5A-9C1A-5459032B3929}" dt="2024-02-02T13:14:54.537" v="75"/>
        <pc:sldMkLst>
          <pc:docMk/>
          <pc:sldMk cId="92333042" sldId="318"/>
        </pc:sldMkLst>
      </pc:sldChg>
      <pc:sldChg chg="addSp delSp modSp add mod">
        <pc:chgData name="Christie Lucking" userId="8dc94565-d923-4480-b965-c4d3cb177e61" providerId="ADAL" clId="{AE6444F0-6E52-4A5A-9C1A-5459032B3929}" dt="2024-02-02T13:15:15.383" v="85" actId="1076"/>
        <pc:sldMkLst>
          <pc:docMk/>
          <pc:sldMk cId="1377842832" sldId="319"/>
        </pc:sldMkLst>
      </pc:sldChg>
      <pc:sldChg chg="add">
        <pc:chgData name="Christie Lucking" userId="8dc94565-d923-4480-b965-c4d3cb177e61" providerId="ADAL" clId="{AE6444F0-6E52-4A5A-9C1A-5459032B3929}" dt="2024-02-02T13:15:08.234" v="80"/>
        <pc:sldMkLst>
          <pc:docMk/>
          <pc:sldMk cId="1087006619" sldId="320"/>
        </pc:sldMkLst>
      </pc:sldChg>
      <pc:sldChg chg="add">
        <pc:chgData name="Christie Lucking" userId="8dc94565-d923-4480-b965-c4d3cb177e61" providerId="ADAL" clId="{AE6444F0-6E52-4A5A-9C1A-5459032B3929}" dt="2024-02-02T13:47:47.967" v="90"/>
        <pc:sldMkLst>
          <pc:docMk/>
          <pc:sldMk cId="2437779808" sldId="321"/>
        </pc:sldMkLst>
      </pc:sldChg>
    </pc:docChg>
  </pc:docChgLst>
  <pc:docChgLst>
    <pc:chgData name="Heidi Clear" userId="e02b37bf-3ad5-4366-81f7-f64639fab1c7" providerId="ADAL" clId="{00451590-B0E8-4302-AA60-5DBB2E84B839}"/>
    <pc:docChg chg="custSel modSld">
      <pc:chgData name="Heidi Clear" userId="e02b37bf-3ad5-4366-81f7-f64639fab1c7" providerId="ADAL" clId="{00451590-B0E8-4302-AA60-5DBB2E84B839}" dt="2023-02-23T09:59:22.528" v="0" actId="478"/>
      <pc:docMkLst>
        <pc:docMk/>
      </pc:docMkLst>
      <pc:sldChg chg="delSp mod">
        <pc:chgData name="Heidi Clear" userId="e02b37bf-3ad5-4366-81f7-f64639fab1c7" providerId="ADAL" clId="{00451590-B0E8-4302-AA60-5DBB2E84B839}" dt="2023-02-23T09:59:22.528" v="0" actId="478"/>
        <pc:sldMkLst>
          <pc:docMk/>
          <pc:sldMk cId="368172469" sldId="302"/>
        </pc:sldMkLst>
      </pc:sldChg>
    </pc:docChg>
  </pc:docChgLst>
  <pc:docChgLst>
    <pc:chgData name="Andrea Streets" userId="3bdeeb9d-172f-4947-b884-111000fd30c7" providerId="ADAL" clId="{26CEB593-807A-4EC6-82AE-4432EE51F4E3}"/>
    <pc:docChg chg="addSld delSld modSld">
      <pc:chgData name="Andrea Streets" userId="3bdeeb9d-172f-4947-b884-111000fd30c7" providerId="ADAL" clId="{26CEB593-807A-4EC6-82AE-4432EE51F4E3}" dt="2025-06-25T19:42:25.823" v="7" actId="20577"/>
      <pc:docMkLst>
        <pc:docMk/>
      </pc:docMkLst>
      <pc:sldChg chg="del">
        <pc:chgData name="Andrea Streets" userId="3bdeeb9d-172f-4947-b884-111000fd30c7" providerId="ADAL" clId="{26CEB593-807A-4EC6-82AE-4432EE51F4E3}" dt="2025-06-25T19:42:14.824" v="0" actId="47"/>
        <pc:sldMkLst>
          <pc:docMk/>
          <pc:sldMk cId="1466700307" sldId="312"/>
        </pc:sldMkLst>
      </pc:sldChg>
      <pc:sldChg chg="modSp add mod">
        <pc:chgData name="Andrea Streets" userId="3bdeeb9d-172f-4947-b884-111000fd30c7" providerId="ADAL" clId="{26CEB593-807A-4EC6-82AE-4432EE51F4E3}" dt="2025-06-25T19:42:25.823" v="7" actId="20577"/>
        <pc:sldMkLst>
          <pc:docMk/>
          <pc:sldMk cId="1466700307" sldId="325"/>
        </pc:sldMkLst>
        <pc:spChg chg="mod">
          <ac:chgData name="Andrea Streets" userId="3bdeeb9d-172f-4947-b884-111000fd30c7" providerId="ADAL" clId="{26CEB593-807A-4EC6-82AE-4432EE51F4E3}" dt="2025-06-25T19:42:25.823" v="7" actId="20577"/>
          <ac:spMkLst>
            <pc:docMk/>
            <pc:sldMk cId="1466700307" sldId="325"/>
            <ac:spMk id="4" creationId="{012CBE2A-F286-440A-1D97-2127E3EE1929}"/>
          </ac:spMkLst>
        </pc:spChg>
      </pc:sldChg>
    </pc:docChg>
  </pc:docChgLst>
  <pc:docChgLst>
    <pc:chgData name="Stephanie Cane" userId="1ba56fe7-eefc-4f34-a5db-e07f213567c4" providerId="ADAL" clId="{6B081AE9-2218-4654-A345-B1D6C62D55AC}"/>
    <pc:docChg chg="modSld">
      <pc:chgData name="Stephanie Cane" userId="1ba56fe7-eefc-4f34-a5db-e07f213567c4" providerId="ADAL" clId="{6B081AE9-2218-4654-A345-B1D6C62D55AC}" dt="2022-05-13T14:59:08.466" v="18" actId="1076"/>
      <pc:docMkLst>
        <pc:docMk/>
      </pc:docMkLst>
      <pc:sldChg chg="addSp delSp modSp mod">
        <pc:chgData name="Stephanie Cane" userId="1ba56fe7-eefc-4f34-a5db-e07f213567c4" providerId="ADAL" clId="{6B081AE9-2218-4654-A345-B1D6C62D55AC}" dt="2022-05-13T14:58:32.329" v="12" actId="1076"/>
        <pc:sldMkLst>
          <pc:docMk/>
          <pc:sldMk cId="2333404181" sldId="266"/>
        </pc:sldMkLst>
      </pc:sldChg>
      <pc:sldChg chg="addSp delSp modSp mod">
        <pc:chgData name="Stephanie Cane" userId="1ba56fe7-eefc-4f34-a5db-e07f213567c4" providerId="ADAL" clId="{6B081AE9-2218-4654-A345-B1D6C62D55AC}" dt="2022-05-13T14:58:15.121" v="5" actId="1076"/>
        <pc:sldMkLst>
          <pc:docMk/>
          <pc:sldMk cId="2063923319" sldId="275"/>
        </pc:sldMkLst>
      </pc:sldChg>
      <pc:sldChg chg="addSp delSp modSp mod">
        <pc:chgData name="Stephanie Cane" userId="1ba56fe7-eefc-4f34-a5db-e07f213567c4" providerId="ADAL" clId="{6B081AE9-2218-4654-A345-B1D6C62D55AC}" dt="2022-05-13T14:59:08.466" v="18" actId="1076"/>
        <pc:sldMkLst>
          <pc:docMk/>
          <pc:sldMk cId="4087354912" sldId="298"/>
        </pc:sldMkLst>
      </pc:sldChg>
    </pc:docChg>
  </pc:docChgLst>
  <pc:docChgLst>
    <pc:chgData name="Linda Cawley" userId="93122e04-4ccc-48b9-a34a-2863591e8104" providerId="ADAL" clId="{7E284EF4-4187-41F1-A8E8-19A435EE4B6E}"/>
    <pc:docChg chg="undo redo custSel addSld delSld modSld">
      <pc:chgData name="Linda Cawley" userId="93122e04-4ccc-48b9-a34a-2863591e8104" providerId="ADAL" clId="{7E284EF4-4187-41F1-A8E8-19A435EE4B6E}" dt="2023-08-23T16:46:05.886" v="774" actId="27636"/>
      <pc:docMkLst>
        <pc:docMk/>
      </pc:docMkLst>
      <pc:sldChg chg="modSp mod">
        <pc:chgData name="Linda Cawley" userId="93122e04-4ccc-48b9-a34a-2863591e8104" providerId="ADAL" clId="{7E284EF4-4187-41F1-A8E8-19A435EE4B6E}" dt="2023-08-23T16:46:05.886" v="774" actId="27636"/>
        <pc:sldMkLst>
          <pc:docMk/>
          <pc:sldMk cId="2879449044" sldId="272"/>
        </pc:sldMkLst>
      </pc:sldChg>
      <pc:sldChg chg="modSp mod">
        <pc:chgData name="Linda Cawley" userId="93122e04-4ccc-48b9-a34a-2863591e8104" providerId="ADAL" clId="{7E284EF4-4187-41F1-A8E8-19A435EE4B6E}" dt="2023-05-03T15:21:58.317" v="768" actId="20577"/>
        <pc:sldMkLst>
          <pc:docMk/>
          <pc:sldMk cId="1276089187" sldId="281"/>
        </pc:sldMkLst>
      </pc:sldChg>
      <pc:sldChg chg="modSp">
        <pc:chgData name="Linda Cawley" userId="93122e04-4ccc-48b9-a34a-2863591e8104" providerId="ADAL" clId="{7E284EF4-4187-41F1-A8E8-19A435EE4B6E}" dt="2022-12-14T12:07:53.191" v="23" actId="20577"/>
        <pc:sldMkLst>
          <pc:docMk/>
          <pc:sldMk cId="1137465277" sldId="295"/>
        </pc:sldMkLst>
      </pc:sldChg>
      <pc:sldChg chg="modSp mod">
        <pc:chgData name="Linda Cawley" userId="93122e04-4ccc-48b9-a34a-2863591e8104" providerId="ADAL" clId="{7E284EF4-4187-41F1-A8E8-19A435EE4B6E}" dt="2022-12-14T12:10:23.677" v="115" actId="20577"/>
        <pc:sldMkLst>
          <pc:docMk/>
          <pc:sldMk cId="1340147125" sldId="297"/>
        </pc:sldMkLst>
      </pc:sldChg>
      <pc:sldChg chg="modSp new mod">
        <pc:chgData name="Linda Cawley" userId="93122e04-4ccc-48b9-a34a-2863591e8104" providerId="ADAL" clId="{7E284EF4-4187-41F1-A8E8-19A435EE4B6E}" dt="2023-05-03T15:22:41.511" v="772" actId="207"/>
        <pc:sldMkLst>
          <pc:docMk/>
          <pc:sldMk cId="1468899574" sldId="307"/>
        </pc:sldMkLst>
      </pc:sldChg>
      <pc:sldChg chg="modSp new del mod">
        <pc:chgData name="Linda Cawley" userId="93122e04-4ccc-48b9-a34a-2863591e8104" providerId="ADAL" clId="{7E284EF4-4187-41F1-A8E8-19A435EE4B6E}" dt="2022-12-14T12:13:58.071" v="251" actId="680"/>
        <pc:sldMkLst>
          <pc:docMk/>
          <pc:sldMk cId="1704552079" sldId="307"/>
        </pc:sldMkLst>
      </pc:sldChg>
      <pc:sldChg chg="addSp delSp modSp new del mod">
        <pc:chgData name="Linda Cawley" userId="93122e04-4ccc-48b9-a34a-2863591e8104" providerId="ADAL" clId="{7E284EF4-4187-41F1-A8E8-19A435EE4B6E}" dt="2022-12-14T12:13:39.933" v="245" actId="680"/>
        <pc:sldMkLst>
          <pc:docMk/>
          <pc:sldMk cId="3103487659" sldId="307"/>
        </pc:sldMkLst>
      </pc:sldChg>
    </pc:docChg>
  </pc:docChgLst>
  <pc:docChgLst>
    <pc:chgData name="Jacqui Pritchard" userId="c7242a60-dd6e-440b-aa25-6b66d785be5c" providerId="ADAL" clId="{B21773F4-8F9D-4130-8D8D-7E86F58343B4}"/>
    <pc:docChg chg="modSld">
      <pc:chgData name="Jacqui Pritchard" userId="c7242a60-dd6e-440b-aa25-6b66d785be5c" providerId="ADAL" clId="{B21773F4-8F9D-4130-8D8D-7E86F58343B4}" dt="2022-10-17T13:27:31.140" v="128" actId="20577"/>
      <pc:docMkLst>
        <pc:docMk/>
      </pc:docMkLst>
      <pc:sldChg chg="modSp">
        <pc:chgData name="Jacqui Pritchard" userId="c7242a60-dd6e-440b-aa25-6b66d785be5c" providerId="ADAL" clId="{B21773F4-8F9D-4130-8D8D-7E86F58343B4}" dt="2022-10-17T13:27:31.140" v="128" actId="20577"/>
        <pc:sldMkLst>
          <pc:docMk/>
          <pc:sldMk cId="1137465277" sldId="29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B576ED-0528-40C2-8CEA-A0F7ECCFE5FA}" type="datetimeFigureOut">
              <a:rPr lang="en-GB" smtClean="0"/>
              <a:t>25/06/2025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6B34E5-698E-4322-BEF0-72CA50FA6773}" type="slidenum">
              <a:rPr lang="en-GB" smtClean="0"/>
              <a:t>‹#›</a:t>
            </a:fld>
            <a:endParaRPr lang="en-GB"/>
          </a:p>
        </p:txBody>
      </p:sp>
    </p:spTree>
    <p:extLst>
      <p:ext uri="{BB962C8B-B14F-4D97-AF65-F5344CB8AC3E}">
        <p14:creationId xmlns:p14="http://schemas.microsoft.com/office/powerpoint/2010/main" val="2191948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3416253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2351759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4086129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02388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17500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4EA1AC0-451C-492D-B241-75A2F4664D7F}" type="datetimeFigureOut">
              <a:rPr lang="en-GB" smtClean="0"/>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3806545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4EA1AC0-451C-492D-B241-75A2F4664D7F}" type="datetimeFigureOut">
              <a:rPr lang="en-GB" smtClean="0"/>
              <a:t>25/06/2025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570368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4EA1AC0-451C-492D-B241-75A2F4664D7F}" type="datetimeFigureOut">
              <a:rPr lang="en-GB" smtClean="0"/>
              <a:t>25/06/2025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9880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EA1AC0-451C-492D-B241-75A2F4664D7F}" type="datetimeFigureOut">
              <a:rPr lang="en-GB" smtClean="0"/>
              <a:t>25/06/2025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29920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A1AC0-451C-492D-B241-75A2F4664D7F}" type="datetimeFigureOut">
              <a:rPr lang="en-GB" smtClean="0"/>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163192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A1AC0-451C-492D-B241-75A2F4664D7F}" type="datetimeFigureOut">
              <a:rPr lang="en-GB" smtClean="0"/>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898509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7000">
              <a:schemeClr val="bg1"/>
            </a:gs>
            <a:gs pos="88000">
              <a:schemeClr val="accent6">
                <a:lumMod val="40000"/>
                <a:lumOff val="60000"/>
              </a:schemeClr>
            </a:gs>
            <a:gs pos="71000">
              <a:schemeClr val="bg1"/>
            </a:gs>
            <a:gs pos="83000">
              <a:schemeClr val="accent1">
                <a:lumMod val="5000"/>
                <a:lumOff val="95000"/>
              </a:schemeClr>
            </a:gs>
            <a:gs pos="92000">
              <a:srgbClr val="92D050"/>
            </a:gs>
            <a:gs pos="96000">
              <a:srgbClr val="00B050"/>
            </a:gs>
            <a:gs pos="100000">
              <a:srgbClr val="018A2A"/>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EA1AC0-451C-492D-B241-75A2F4664D7F}" type="datetimeFigureOut">
              <a:rPr lang="en-GB" smtClean="0"/>
              <a:t>25/06/2025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D802C6-BCBD-44AD-8975-9945E4BF6B98}" type="slidenum">
              <a:rPr lang="en-GB" smtClean="0"/>
              <a:t>‹#›</a:t>
            </a:fld>
            <a:endParaRPr lang="en-GB"/>
          </a:p>
        </p:txBody>
      </p:sp>
    </p:spTree>
    <p:extLst>
      <p:ext uri="{BB962C8B-B14F-4D97-AF65-F5344CB8AC3E}">
        <p14:creationId xmlns:p14="http://schemas.microsoft.com/office/powerpoint/2010/main" val="11721555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8" Type="http://schemas.openxmlformats.org/officeDocument/2006/relationships/hyperlink" Target="https://twitter.com/KEITS_Training" TargetMode="External"/><Relationship Id="rId3" Type="http://schemas.openxmlformats.org/officeDocument/2006/relationships/image" Target="../media/image24.png"/><Relationship Id="rId7" Type="http://schemas.openxmlformats.org/officeDocument/2006/relationships/image" Target="../media/image26.png"/><Relationship Id="rId2" Type="http://schemas.openxmlformats.org/officeDocument/2006/relationships/hyperlink" Target="http://www.facebook.com/keitstrainingservices" TargetMode="External"/><Relationship Id="rId1" Type="http://schemas.openxmlformats.org/officeDocument/2006/relationships/slideLayout" Target="../slideLayouts/slideLayout7.xml"/><Relationship Id="rId6" Type="http://schemas.openxmlformats.org/officeDocument/2006/relationships/hyperlink" Target="https://www.youtube.com/channel/UCzeS4M0PR2u15eEAzKmHwbA" TargetMode="External"/><Relationship Id="rId5" Type="http://schemas.openxmlformats.org/officeDocument/2006/relationships/image" Target="../media/image25.png"/><Relationship Id="rId10" Type="http://schemas.openxmlformats.org/officeDocument/2006/relationships/image" Target="../media/image7.png"/><Relationship Id="rId4" Type="http://schemas.openxmlformats.org/officeDocument/2006/relationships/hyperlink" Target="http://www.instagram.com/keitstrainingservices" TargetMode="External"/><Relationship Id="rId9" Type="http://schemas.openxmlformats.org/officeDocument/2006/relationships/image" Target="../media/image27.png"/></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logo&#10;&#10;Description automatically generated">
            <a:extLst>
              <a:ext uri="{FF2B5EF4-FFF2-40B4-BE49-F238E27FC236}">
                <a16:creationId xmlns:a16="http://schemas.microsoft.com/office/drawing/2014/main" id="{7D507A7B-95EB-47BF-8CFC-67EE104EA5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4551" y="157192"/>
            <a:ext cx="1407546" cy="732679"/>
          </a:xfrm>
          <a:prstGeom prst="rect">
            <a:avLst/>
          </a:prstGeom>
        </p:spPr>
      </p:pic>
      <p:pic>
        <p:nvPicPr>
          <p:cNvPr id="15" name="Picture 14" descr="Logo&#10;&#10;Description automatically generated">
            <a:extLst>
              <a:ext uri="{FF2B5EF4-FFF2-40B4-BE49-F238E27FC236}">
                <a16:creationId xmlns:a16="http://schemas.microsoft.com/office/drawing/2014/main" id="{F18CD6A2-1A4C-4002-B002-2D61F00511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697" y="117324"/>
            <a:ext cx="732678" cy="732678"/>
          </a:xfrm>
          <a:prstGeom prst="rect">
            <a:avLst/>
          </a:prstGeom>
        </p:spPr>
      </p:pic>
      <p:pic>
        <p:nvPicPr>
          <p:cNvPr id="5" name="Picture 4" descr="Text&#10;&#10;Description automatically generated with medium confidence">
            <a:extLst>
              <a:ext uri="{FF2B5EF4-FFF2-40B4-BE49-F238E27FC236}">
                <a16:creationId xmlns:a16="http://schemas.microsoft.com/office/drawing/2014/main" id="{259C1F79-49AC-46CC-853A-3CE15A7001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80591" y="5945277"/>
            <a:ext cx="1424830" cy="687327"/>
          </a:xfrm>
          <a:prstGeom prst="rect">
            <a:avLst/>
          </a:prstGeom>
        </p:spPr>
      </p:pic>
      <p:sp>
        <p:nvSpPr>
          <p:cNvPr id="8" name="Title 3">
            <a:extLst>
              <a:ext uri="{FF2B5EF4-FFF2-40B4-BE49-F238E27FC236}">
                <a16:creationId xmlns:a16="http://schemas.microsoft.com/office/drawing/2014/main" id="{F045AA35-7F21-4182-A03E-7E1884AE2353}"/>
              </a:ext>
            </a:extLst>
          </p:cNvPr>
          <p:cNvSpPr txBox="1">
            <a:spLocks/>
          </p:cNvSpPr>
          <p:nvPr/>
        </p:nvSpPr>
        <p:spPr>
          <a:xfrm>
            <a:off x="186431" y="3311986"/>
            <a:ext cx="11725522" cy="13335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4000" dirty="0">
              <a:latin typeface="Arial" pitchFamily="34" charset="0"/>
              <a:cs typeface="Arial" pitchFamily="34" charset="0"/>
            </a:endParaRPr>
          </a:p>
        </p:txBody>
      </p:sp>
      <p:pic>
        <p:nvPicPr>
          <p:cNvPr id="9" name="Picture 8">
            <a:extLst>
              <a:ext uri="{FF2B5EF4-FFF2-40B4-BE49-F238E27FC236}">
                <a16:creationId xmlns:a16="http://schemas.microsoft.com/office/drawing/2014/main" id="{8DF2B705-39C0-4770-8082-028F57191C1A}"/>
              </a:ext>
            </a:extLst>
          </p:cNvPr>
          <p:cNvPicPr>
            <a:picLocks noChangeAspect="1"/>
          </p:cNvPicPr>
          <p:nvPr/>
        </p:nvPicPr>
        <p:blipFill>
          <a:blip r:embed="rId5"/>
          <a:stretch>
            <a:fillRect/>
          </a:stretch>
        </p:blipFill>
        <p:spPr>
          <a:xfrm>
            <a:off x="5661996" y="5945277"/>
            <a:ext cx="512108" cy="688908"/>
          </a:xfrm>
          <a:prstGeom prst="rect">
            <a:avLst/>
          </a:prstGeom>
        </p:spPr>
      </p:pic>
      <p:pic>
        <p:nvPicPr>
          <p:cNvPr id="4" name="Picture 3" descr="A picture containing text, sign, green, highway&#10;&#10;Description automatically generated">
            <a:extLst>
              <a:ext uri="{FF2B5EF4-FFF2-40B4-BE49-F238E27FC236}">
                <a16:creationId xmlns:a16="http://schemas.microsoft.com/office/drawing/2014/main" id="{21DA0340-C9D9-419A-8F4C-3579B7D388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022" y="1476226"/>
            <a:ext cx="3160997" cy="3990987"/>
          </a:xfrm>
          <a:prstGeom prst="rect">
            <a:avLst/>
          </a:prstGeom>
        </p:spPr>
      </p:pic>
      <p:sp>
        <p:nvSpPr>
          <p:cNvPr id="2" name="TextBox 1">
            <a:extLst>
              <a:ext uri="{FF2B5EF4-FFF2-40B4-BE49-F238E27FC236}">
                <a16:creationId xmlns:a16="http://schemas.microsoft.com/office/drawing/2014/main" id="{38E6FC68-1F29-45FB-AA69-C7E4BE9BE53A}"/>
              </a:ext>
            </a:extLst>
          </p:cNvPr>
          <p:cNvSpPr txBox="1"/>
          <p:nvPr/>
        </p:nvSpPr>
        <p:spPr>
          <a:xfrm>
            <a:off x="4134943" y="-79899"/>
            <a:ext cx="6613864" cy="3781888"/>
          </a:xfrm>
          <a:prstGeom prst="rect">
            <a:avLst/>
          </a:prstGeom>
          <a:noFill/>
        </p:spPr>
        <p:txBody>
          <a:bodyPr wrap="square" rtlCol="0">
            <a:spAutoFit/>
          </a:bodyPr>
          <a:lstStyle/>
          <a:p>
            <a:endParaRPr lang="en-GB" dirty="0"/>
          </a:p>
        </p:txBody>
      </p:sp>
      <p:sp>
        <p:nvSpPr>
          <p:cNvPr id="11" name="TextBox 10">
            <a:extLst>
              <a:ext uri="{FF2B5EF4-FFF2-40B4-BE49-F238E27FC236}">
                <a16:creationId xmlns:a16="http://schemas.microsoft.com/office/drawing/2014/main" id="{8D2133CB-0B2F-4699-83E0-C984319427F2}"/>
              </a:ext>
            </a:extLst>
          </p:cNvPr>
          <p:cNvSpPr txBox="1"/>
          <p:nvPr/>
        </p:nvSpPr>
        <p:spPr>
          <a:xfrm>
            <a:off x="3950514" y="1029940"/>
            <a:ext cx="7007810" cy="1200329"/>
          </a:xfrm>
          <a:prstGeom prst="rect">
            <a:avLst/>
          </a:prstGeom>
          <a:noFill/>
        </p:spPr>
        <p:txBody>
          <a:bodyPr wrap="square">
            <a:spAutoFit/>
          </a:bodyPr>
          <a:lstStyle/>
          <a:p>
            <a:pPr algn="ctr"/>
            <a:r>
              <a:rPr lang="en-GB" sz="3600" b="1" dirty="0">
                <a:latin typeface="Arial" pitchFamily="34" charset="0"/>
                <a:cs typeface="Arial" pitchFamily="34" charset="0"/>
              </a:rPr>
              <a:t>Sports Turf Operative Level 2 – Apprentice Information</a:t>
            </a:r>
          </a:p>
        </p:txBody>
      </p:sp>
      <p:pic>
        <p:nvPicPr>
          <p:cNvPr id="12" name="Picture 2" descr="Playing field activity, Torquay Academy © Derek Harper :: Geograph Britain  and Ireland">
            <a:extLst>
              <a:ext uri="{FF2B5EF4-FFF2-40B4-BE49-F238E27FC236}">
                <a16:creationId xmlns:a16="http://schemas.microsoft.com/office/drawing/2014/main" id="{38F97956-16D1-4504-AB24-31B98C51FB1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16804" y="2549560"/>
            <a:ext cx="4119364" cy="2991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172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7270B7-8431-3A58-130E-97FEC3FA6341}"/>
              </a:ext>
            </a:extLst>
          </p:cNvPr>
          <p:cNvSpPr txBox="1"/>
          <p:nvPr/>
        </p:nvSpPr>
        <p:spPr>
          <a:xfrm>
            <a:off x="895739" y="811763"/>
            <a:ext cx="9927771" cy="5262979"/>
          </a:xfrm>
          <a:prstGeom prst="rect">
            <a:avLst/>
          </a:prstGeom>
          <a:noFill/>
        </p:spPr>
        <p:txBody>
          <a:bodyPr wrap="square">
            <a:spAutoFit/>
          </a:bodyPr>
          <a:lstStyle/>
          <a:p>
            <a:pPr marL="0" indent="0">
              <a:buNone/>
            </a:pPr>
            <a:r>
              <a:rPr lang="en-GB" sz="2800" b="1" dirty="0">
                <a:latin typeface="Arial" panose="020B0604020202020204" pitchFamily="34" charset="0"/>
                <a:cs typeface="Arial" panose="020B0604020202020204" pitchFamily="34" charset="0"/>
              </a:rPr>
              <a:t>Some examples of OJT may include </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Induction </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KEITS on-line workbooks and resources</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Industry specific health and safety training</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Skills training &amp; development</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Skills practice</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Vocational specific refresher courses </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Training delivered by your employer/trainer or the KEITS TC either face to face or remote</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Visits to shows or events related to the sector</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Reading &amp; research</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Revision </a:t>
            </a:r>
          </a:p>
        </p:txBody>
      </p:sp>
      <p:pic>
        <p:nvPicPr>
          <p:cNvPr id="4" name="2DB10A13-D40A-4359-89D6-322E19C24196">
            <a:extLst>
              <a:ext uri="{FF2B5EF4-FFF2-40B4-BE49-F238E27FC236}">
                <a16:creationId xmlns:a16="http://schemas.microsoft.com/office/drawing/2014/main" id="{9695A9A1-8C35-6CA2-A135-C4FF5ED34E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714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6A989-8CE4-4ED0-B85B-F5B5C04860A6}"/>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The Apprenticeship – Gateway</a:t>
            </a:r>
          </a:p>
        </p:txBody>
      </p:sp>
      <p:sp>
        <p:nvSpPr>
          <p:cNvPr id="3" name="Content Placeholder 2">
            <a:extLst>
              <a:ext uri="{FF2B5EF4-FFF2-40B4-BE49-F238E27FC236}">
                <a16:creationId xmlns:a16="http://schemas.microsoft.com/office/drawing/2014/main" id="{EE5FBD15-4362-4807-8561-9E929CB0D98E}"/>
              </a:ext>
            </a:extLst>
          </p:cNvPr>
          <p:cNvSpPr>
            <a:spLocks noGrp="1"/>
          </p:cNvSpPr>
          <p:nvPr>
            <p:ph idx="1"/>
          </p:nvPr>
        </p:nvSpPr>
        <p:spPr>
          <a:xfrm>
            <a:off x="838199" y="1951223"/>
            <a:ext cx="10515600" cy="4351338"/>
          </a:xfrm>
        </p:spPr>
        <p:txBody>
          <a:bodyPr>
            <a:normAutofit fontScale="62500" lnSpcReduction="20000"/>
          </a:bodyPr>
          <a:lstStyle/>
          <a:p>
            <a:pPr marL="0" indent="0">
              <a:buNone/>
            </a:pPr>
            <a:r>
              <a:rPr lang="en-GB" dirty="0">
                <a:latin typeface="Arial" panose="020B0604020202020204" pitchFamily="34" charset="0"/>
                <a:cs typeface="Arial" panose="020B0604020202020204" pitchFamily="34" charset="0"/>
              </a:rPr>
              <a:t>Once you have completed the planned training which is expected to take you to within three months of the planned duration and your showcase evidence is complete, you will undertake a discussion with your trainer/manager and your TC to agree if you are ready for your final End Point Assessment (EPA). </a:t>
            </a:r>
          </a:p>
          <a:p>
            <a:pPr marL="0" indent="0">
              <a:buNone/>
            </a:pPr>
            <a:r>
              <a:rPr lang="en-GB" dirty="0">
                <a:latin typeface="Arial" panose="020B0604020202020204" pitchFamily="34" charset="0"/>
                <a:cs typeface="Arial" panose="020B0604020202020204" pitchFamily="34" charset="0"/>
              </a:rPr>
              <a:t>This discussion is called ‘Gateway’.</a:t>
            </a:r>
          </a:p>
          <a:p>
            <a:pPr marL="0" indent="0">
              <a:buNone/>
            </a:pPr>
            <a:r>
              <a:rPr lang="en-GB" dirty="0">
                <a:latin typeface="Arial" panose="020B0604020202020204" pitchFamily="34" charset="0"/>
                <a:cs typeface="Arial" panose="020B0604020202020204" pitchFamily="34" charset="0"/>
              </a:rPr>
              <a:t>If all agree that you have undertaken all of the training requirements &amp; have evidence to support;</a:t>
            </a:r>
          </a:p>
          <a:p>
            <a:r>
              <a:rPr lang="en-GB" dirty="0">
                <a:latin typeface="Arial" panose="020B0604020202020204" pitchFamily="34" charset="0"/>
                <a:cs typeface="Arial" panose="020B0604020202020204" pitchFamily="34" charset="0"/>
              </a:rPr>
              <a:t>The required Off Job Training hours, </a:t>
            </a:r>
          </a:p>
          <a:p>
            <a:r>
              <a:rPr lang="en-GB" dirty="0">
                <a:latin typeface="Arial" panose="020B0604020202020204" pitchFamily="34" charset="0"/>
                <a:cs typeface="Arial" panose="020B0604020202020204" pitchFamily="34" charset="0"/>
              </a:rPr>
              <a:t>Maths &amp; English tests (if applicable) </a:t>
            </a:r>
          </a:p>
          <a:p>
            <a:r>
              <a:rPr lang="en-GB" dirty="0">
                <a:latin typeface="Arial" panose="020B0604020202020204" pitchFamily="34" charset="0"/>
                <a:cs typeface="Arial" panose="020B0604020202020204" pitchFamily="34" charset="0"/>
              </a:rPr>
              <a:t>Competency and supporting evidence for all required skills, knowledge &amp; behaviours</a:t>
            </a:r>
          </a:p>
          <a:p>
            <a:pPr marL="0" indent="0">
              <a:buNone/>
            </a:pPr>
            <a:endParaRPr lang="en-GB"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Then the Gateway forms will be completed, signed and dated.  Potential dates will be suggested for your End Point Assessment (EPA) and KEITS head office will process the application to book the final assessment</a:t>
            </a:r>
          </a:p>
          <a:p>
            <a:pPr marL="0" indent="0">
              <a:buNone/>
            </a:pPr>
            <a:r>
              <a:rPr lang="en-GB" dirty="0">
                <a:latin typeface="Arial" panose="020B0604020202020204" pitchFamily="34" charset="0"/>
                <a:cs typeface="Arial" panose="020B0604020202020204" pitchFamily="34" charset="0"/>
              </a:rPr>
              <a:t>Your TC will work with you to confirm that the showcase is ready to upload for assessment</a:t>
            </a:r>
          </a:p>
          <a:p>
            <a:pPr marL="0" indent="0">
              <a:buNone/>
            </a:pPr>
            <a:r>
              <a:rPr lang="en-GB" dirty="0">
                <a:latin typeface="Arial" panose="020B0604020202020204" pitchFamily="34" charset="0"/>
                <a:cs typeface="Arial" panose="020B0604020202020204" pitchFamily="34" charset="0"/>
              </a:rPr>
              <a:t>You will be given time and support to revise for your EPA or if necessary further training will be provided.</a:t>
            </a:r>
          </a:p>
          <a:p>
            <a:pPr marL="0" indent="0">
              <a:buNone/>
            </a:pPr>
            <a:endParaRPr lang="en-GB" dirty="0"/>
          </a:p>
        </p:txBody>
      </p:sp>
      <p:pic>
        <p:nvPicPr>
          <p:cNvPr id="8194" name="Picture 2" descr="Image result for open door">
            <a:extLst>
              <a:ext uri="{FF2B5EF4-FFF2-40B4-BE49-F238E27FC236}">
                <a16:creationId xmlns:a16="http://schemas.microsoft.com/office/drawing/2014/main" id="{5666DD2D-1EAF-4372-8849-FD2B262ACF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086" y="104590"/>
            <a:ext cx="1122227" cy="1493391"/>
          </a:xfrm>
          <a:prstGeom prst="rect">
            <a:avLst/>
          </a:prstGeom>
          <a:noFill/>
          <a:extLst>
            <a:ext uri="{909E8E84-426E-40DD-AFC4-6F175D3DCCD1}">
              <a14:hiddenFill xmlns:a14="http://schemas.microsoft.com/office/drawing/2010/main">
                <a:solidFill>
                  <a:srgbClr val="FFFFFF"/>
                </a:solidFill>
              </a14:hiddenFill>
            </a:ext>
          </a:extLst>
        </p:spPr>
      </p:pic>
      <p:pic>
        <p:nvPicPr>
          <p:cNvPr id="5" name="2DB10A13-D40A-4359-89D6-322E19C24196">
            <a:extLst>
              <a:ext uri="{FF2B5EF4-FFF2-40B4-BE49-F238E27FC236}">
                <a16:creationId xmlns:a16="http://schemas.microsoft.com/office/drawing/2014/main" id="{D390F35D-49B0-3E7F-7BA6-5108F9B29F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77798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0D25E-5991-4035-8BD6-998FEE837C25}"/>
              </a:ext>
            </a:extLst>
          </p:cNvPr>
          <p:cNvSpPr>
            <a:spLocks noGrp="1"/>
          </p:cNvSpPr>
          <p:nvPr>
            <p:ph type="title"/>
          </p:nvPr>
        </p:nvSpPr>
        <p:spPr>
          <a:xfrm>
            <a:off x="838200" y="365125"/>
            <a:ext cx="9994846" cy="1325563"/>
          </a:xfrm>
        </p:spPr>
        <p:txBody>
          <a:bodyPr/>
          <a:lstStyle/>
          <a:p>
            <a:pPr algn="ctr"/>
            <a:r>
              <a:rPr lang="en-GB" b="1" dirty="0">
                <a:latin typeface="Arial" panose="020B0604020202020204" pitchFamily="34" charset="0"/>
                <a:cs typeface="Arial" panose="020B0604020202020204" pitchFamily="34" charset="0"/>
              </a:rPr>
              <a:t>The Apprenticeship – </a:t>
            </a:r>
            <a:br>
              <a:rPr lang="en-GB" b="1" dirty="0">
                <a:latin typeface="Arial" panose="020B0604020202020204" pitchFamily="34" charset="0"/>
                <a:cs typeface="Arial" panose="020B0604020202020204" pitchFamily="34" charset="0"/>
              </a:rPr>
            </a:br>
            <a:r>
              <a:rPr lang="en-GB" b="1" dirty="0">
                <a:latin typeface="Arial" panose="020B0604020202020204" pitchFamily="34" charset="0"/>
                <a:cs typeface="Arial" panose="020B0604020202020204" pitchFamily="34" charset="0"/>
              </a:rPr>
              <a:t>End Point Assessment</a:t>
            </a:r>
          </a:p>
        </p:txBody>
      </p:sp>
      <p:sp>
        <p:nvSpPr>
          <p:cNvPr id="3" name="Content Placeholder 2">
            <a:extLst>
              <a:ext uri="{FF2B5EF4-FFF2-40B4-BE49-F238E27FC236}">
                <a16:creationId xmlns:a16="http://schemas.microsoft.com/office/drawing/2014/main" id="{6C736EC6-F8C8-4952-A392-5A3D5D627BD7}"/>
              </a:ext>
            </a:extLst>
          </p:cNvPr>
          <p:cNvSpPr>
            <a:spLocks noGrp="1"/>
          </p:cNvSpPr>
          <p:nvPr>
            <p:ph idx="1"/>
          </p:nvPr>
        </p:nvSpPr>
        <p:spPr>
          <a:xfrm>
            <a:off x="838200" y="1923280"/>
            <a:ext cx="10515600" cy="4351338"/>
          </a:xfrm>
        </p:spPr>
        <p:txBody>
          <a:bodyPr>
            <a:normAutofit/>
          </a:bodyPr>
          <a:lstStyle/>
          <a:p>
            <a:r>
              <a:rPr lang="en-GB" dirty="0">
                <a:latin typeface="Arial" panose="020B0604020202020204" pitchFamily="34" charset="0"/>
                <a:cs typeface="Arial" panose="020B0604020202020204" pitchFamily="34" charset="0"/>
              </a:rPr>
              <a:t>Your End Point Assessment will be completed by an externally trained professional, the Independent End Point Assessor (IEPA)</a:t>
            </a:r>
          </a:p>
          <a:p>
            <a:r>
              <a:rPr lang="en-GB" dirty="0">
                <a:latin typeface="Arial" panose="020B0604020202020204" pitchFamily="34" charset="0"/>
                <a:cs typeface="Arial" panose="020B0604020202020204" pitchFamily="34" charset="0"/>
              </a:rPr>
              <a:t>They will review your Trainee statement reflecting your personal development over the course of your apprenticeship, and your Showcase folder.</a:t>
            </a:r>
          </a:p>
          <a:p>
            <a:r>
              <a:rPr lang="en-GB" b="1" dirty="0">
                <a:latin typeface="Arial" panose="020B0604020202020204" pitchFamily="34" charset="0"/>
                <a:cs typeface="Arial" panose="020B0604020202020204" pitchFamily="34" charset="0"/>
              </a:rPr>
              <a:t>Knowledge test </a:t>
            </a:r>
            <a:r>
              <a:rPr lang="en-GB" dirty="0">
                <a:latin typeface="Arial" panose="020B0604020202020204" pitchFamily="34" charset="0"/>
                <a:cs typeface="Arial" panose="020B0604020202020204" pitchFamily="34" charset="0"/>
              </a:rPr>
              <a:t>-  Online with a duration of 45 minutes with 30 multiple choice questions.  An online identifications test of 25 minutes with 20 identifications (Weeds, pests, diseases and disorders).</a:t>
            </a:r>
          </a:p>
        </p:txBody>
      </p:sp>
      <p:pic>
        <p:nvPicPr>
          <p:cNvPr id="4" name="2DB10A13-D40A-4359-89D6-322E19C24196">
            <a:extLst>
              <a:ext uri="{FF2B5EF4-FFF2-40B4-BE49-F238E27FC236}">
                <a16:creationId xmlns:a16="http://schemas.microsoft.com/office/drawing/2014/main" id="{C3301C56-37BE-9C5E-5A31-D4EF933B34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6089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BC46F-6A97-8B67-6FA4-043E2249F08E}"/>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The Apprenticeship – </a:t>
            </a:r>
            <a:br>
              <a:rPr lang="en-GB" b="1" dirty="0">
                <a:latin typeface="Arial" panose="020B0604020202020204" pitchFamily="34" charset="0"/>
                <a:cs typeface="Arial" panose="020B0604020202020204" pitchFamily="34" charset="0"/>
              </a:rPr>
            </a:br>
            <a:r>
              <a:rPr lang="en-GB" b="1" dirty="0">
                <a:latin typeface="Arial" panose="020B0604020202020204" pitchFamily="34" charset="0"/>
                <a:cs typeface="Arial" panose="020B0604020202020204" pitchFamily="34" charset="0"/>
              </a:rPr>
              <a:t>End Point Assessment (Continued)</a:t>
            </a:r>
            <a:endParaRPr lang="en-GB" dirty="0"/>
          </a:p>
        </p:txBody>
      </p:sp>
      <p:sp>
        <p:nvSpPr>
          <p:cNvPr id="3" name="Content Placeholder 2">
            <a:extLst>
              <a:ext uri="{FF2B5EF4-FFF2-40B4-BE49-F238E27FC236}">
                <a16:creationId xmlns:a16="http://schemas.microsoft.com/office/drawing/2014/main" id="{F4884945-5ADA-788A-B8DF-7DED4F1A0F96}"/>
              </a:ext>
            </a:extLst>
          </p:cNvPr>
          <p:cNvSpPr>
            <a:spLocks noGrp="1"/>
          </p:cNvSpPr>
          <p:nvPr>
            <p:ph idx="1"/>
          </p:nvPr>
        </p:nvSpPr>
        <p:spPr/>
        <p:txBody>
          <a:bodyPr>
            <a:normAutofit fontScale="92500" lnSpcReduction="10000"/>
          </a:bodyPr>
          <a:lstStyle/>
          <a:p>
            <a:r>
              <a:rPr lang="en-GB" dirty="0">
                <a:latin typeface="Arial" panose="020B0604020202020204" pitchFamily="34" charset="0"/>
                <a:cs typeface="Arial" panose="020B0604020202020204" pitchFamily="34" charset="0"/>
              </a:rPr>
              <a:t>You must provide photographic identification on the day of the practical EPA to confirm who you are.</a:t>
            </a:r>
          </a:p>
          <a:p>
            <a:r>
              <a:rPr lang="en-GB" b="1" dirty="0">
                <a:latin typeface="Arial" panose="020B0604020202020204" pitchFamily="34" charset="0"/>
                <a:cs typeface="Arial" panose="020B0604020202020204" pitchFamily="34" charset="0"/>
              </a:rPr>
              <a:t>Practical Observation </a:t>
            </a:r>
            <a:r>
              <a:rPr lang="en-GB" dirty="0">
                <a:latin typeface="Arial" panose="020B0604020202020204" pitchFamily="34" charset="0"/>
                <a:cs typeface="Arial" panose="020B0604020202020204" pitchFamily="34" charset="0"/>
              </a:rPr>
              <a:t>- The IEPA will observe you carrying out four practical tasks in your workplace.</a:t>
            </a:r>
          </a:p>
          <a:p>
            <a:pPr algn="l" fontAlgn="base"/>
            <a:r>
              <a:rPr lang="en-US" b="1" i="0" dirty="0">
                <a:effectLst/>
                <a:latin typeface="Arial" panose="020B0604020202020204" pitchFamily="34" charset="0"/>
                <a:cs typeface="Arial" panose="020B0604020202020204" pitchFamily="34" charset="0"/>
              </a:rPr>
              <a:t>Professional discussion supported by a portfolio and a supplementary questions and answers session during a facility walk</a:t>
            </a:r>
          </a:p>
          <a:p>
            <a:r>
              <a:rPr lang="en-GB" dirty="0">
                <a:latin typeface="Arial" panose="020B0604020202020204" pitchFamily="34" charset="0"/>
                <a:cs typeface="Arial" panose="020B0604020202020204" pitchFamily="34" charset="0"/>
              </a:rPr>
              <a:t>The practical observation assessment will be carried out within 3 months from Gateway.</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Your Training Consultant will make sure that you are fully prepared </a:t>
            </a:r>
            <a:r>
              <a:rPr lang="en-GB" dirty="0">
                <a:latin typeface="Arial" panose="020B0604020202020204" pitchFamily="34" charset="0"/>
                <a:cs typeface="Arial" panose="020B0604020202020204" pitchFamily="34" charset="0"/>
                <a:sym typeface="Wingdings" panose="05000000000000000000" pitchFamily="2" charset="2"/>
              </a:rPr>
              <a:t></a:t>
            </a:r>
            <a:endParaRPr lang="en-GB" dirty="0">
              <a:latin typeface="Arial" panose="020B0604020202020204" pitchFamily="34" charset="0"/>
              <a:cs typeface="Arial" panose="020B0604020202020204" pitchFamily="34" charset="0"/>
            </a:endParaRPr>
          </a:p>
          <a:p>
            <a:endParaRPr lang="en-GB" dirty="0"/>
          </a:p>
        </p:txBody>
      </p:sp>
      <p:pic>
        <p:nvPicPr>
          <p:cNvPr id="4" name="2DB10A13-D40A-4359-89D6-322E19C24196">
            <a:extLst>
              <a:ext uri="{FF2B5EF4-FFF2-40B4-BE49-F238E27FC236}">
                <a16:creationId xmlns:a16="http://schemas.microsoft.com/office/drawing/2014/main" id="{08E71506-A799-7E4D-55DE-EA44B98DA4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8899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BFDBDDD-EB7A-D5E7-EB65-96CDCA821467}"/>
              </a:ext>
            </a:extLst>
          </p:cNvPr>
          <p:cNvSpPr>
            <a:spLocks noGrp="1"/>
          </p:cNvSpPr>
          <p:nvPr>
            <p:ph idx="1"/>
          </p:nvPr>
        </p:nvSpPr>
        <p:spPr>
          <a:xfrm>
            <a:off x="838200" y="1825625"/>
            <a:ext cx="10896600" cy="4351338"/>
          </a:xfrm>
        </p:spPr>
        <p:txBody>
          <a:bodyPr>
            <a:normAutofit fontScale="85000" lnSpcReduction="20000"/>
          </a:bodyPr>
          <a:lstStyle/>
          <a:p>
            <a:pPr marL="0" indent="0">
              <a:lnSpc>
                <a:spcPct val="120000"/>
              </a:lnSpc>
              <a:buNone/>
            </a:pPr>
            <a:r>
              <a:rPr lang="en-US" sz="2800" dirty="0">
                <a:latin typeface="Arial" panose="020B0604020202020204" pitchFamily="34" charset="0"/>
                <a:cs typeface="Arial" panose="020B0604020202020204" pitchFamily="34" charset="0"/>
              </a:rPr>
              <a:t>Throughout your program, you will also receive training and assessment on additional topics, including the below:</a:t>
            </a:r>
          </a:p>
          <a:p>
            <a:pPr marL="0" indent="0">
              <a:buNone/>
            </a:pPr>
            <a:endParaRPr lang="en-US" dirty="0">
              <a:latin typeface="Arial" panose="020B0604020202020204" pitchFamily="34" charset="0"/>
              <a:cs typeface="Arial" panose="020B0604020202020204" pitchFamily="34" charset="0"/>
            </a:endParaRPr>
          </a:p>
          <a:p>
            <a:pPr>
              <a:lnSpc>
                <a:spcPct val="110000"/>
              </a:lnSpc>
              <a:spcBef>
                <a:spcPts val="0"/>
              </a:spcBef>
            </a:pPr>
            <a:r>
              <a:rPr lang="en-US" sz="2800" dirty="0">
                <a:latin typeface="Arial" panose="020B0604020202020204" pitchFamily="34" charset="0"/>
                <a:cs typeface="Arial" panose="020B0604020202020204" pitchFamily="34" charset="0"/>
              </a:rPr>
              <a:t>Safeguarding</a:t>
            </a:r>
          </a:p>
          <a:p>
            <a:pPr>
              <a:lnSpc>
                <a:spcPct val="110000"/>
              </a:lnSpc>
              <a:spcBef>
                <a:spcPts val="0"/>
              </a:spcBef>
            </a:pPr>
            <a:r>
              <a:rPr lang="en-US" sz="2800" dirty="0">
                <a:latin typeface="Arial" panose="020B0604020202020204" pitchFamily="34" charset="0"/>
                <a:cs typeface="Arial" panose="020B0604020202020204" pitchFamily="34" charset="0"/>
              </a:rPr>
              <a:t>PREVENT</a:t>
            </a:r>
          </a:p>
          <a:p>
            <a:pPr>
              <a:lnSpc>
                <a:spcPct val="110000"/>
              </a:lnSpc>
              <a:spcBef>
                <a:spcPts val="0"/>
              </a:spcBef>
            </a:pPr>
            <a:r>
              <a:rPr lang="en-US" sz="2800" dirty="0">
                <a:latin typeface="Arial" panose="020B0604020202020204" pitchFamily="34" charset="0"/>
                <a:cs typeface="Arial" panose="020B0604020202020204" pitchFamily="34" charset="0"/>
              </a:rPr>
              <a:t>British Values</a:t>
            </a:r>
          </a:p>
          <a:p>
            <a:pPr>
              <a:lnSpc>
                <a:spcPct val="110000"/>
              </a:lnSpc>
              <a:spcBef>
                <a:spcPts val="0"/>
              </a:spcBef>
            </a:pPr>
            <a:r>
              <a:rPr lang="en-US" sz="2800" dirty="0">
                <a:latin typeface="Arial" panose="020B0604020202020204" pitchFamily="34" charset="0"/>
                <a:cs typeface="Arial" panose="020B0604020202020204" pitchFamily="34" charset="0"/>
              </a:rPr>
              <a:t>E-Safety</a:t>
            </a:r>
          </a:p>
          <a:p>
            <a:pPr>
              <a:lnSpc>
                <a:spcPct val="110000"/>
              </a:lnSpc>
              <a:spcBef>
                <a:spcPts val="0"/>
              </a:spcBef>
            </a:pPr>
            <a:r>
              <a:rPr lang="en-US" sz="2800" dirty="0">
                <a:latin typeface="Arial" panose="020B0604020202020204" pitchFamily="34" charset="0"/>
                <a:cs typeface="Arial" panose="020B0604020202020204" pitchFamily="34" charset="0"/>
              </a:rPr>
              <a:t>Equality, Diversity &amp; Inclusion</a:t>
            </a:r>
          </a:p>
          <a:p>
            <a:pPr>
              <a:lnSpc>
                <a:spcPct val="110000"/>
              </a:lnSpc>
              <a:spcBef>
                <a:spcPts val="0"/>
              </a:spcBef>
            </a:pPr>
            <a:r>
              <a:rPr lang="en-US" sz="2800" dirty="0">
                <a:latin typeface="Arial" panose="020B0604020202020204" pitchFamily="34" charset="0"/>
                <a:cs typeface="Arial" panose="020B0604020202020204" pitchFamily="34" charset="0"/>
              </a:rPr>
              <a:t>Well-being and Healthy Relationships</a:t>
            </a:r>
          </a:p>
          <a:p>
            <a:pPr>
              <a:lnSpc>
                <a:spcPct val="110000"/>
              </a:lnSpc>
              <a:spcBef>
                <a:spcPts val="0"/>
              </a:spcBef>
            </a:pPr>
            <a:r>
              <a:rPr lang="en-US" sz="2800" dirty="0">
                <a:latin typeface="Arial" panose="020B0604020202020204" pitchFamily="34" charset="0"/>
                <a:cs typeface="Arial" panose="020B0604020202020204" pitchFamily="34" charset="0"/>
              </a:rPr>
              <a:t>Study Skills</a:t>
            </a:r>
          </a:p>
          <a:p>
            <a:pPr>
              <a:lnSpc>
                <a:spcPct val="110000"/>
              </a:lnSpc>
              <a:spcBef>
                <a:spcPts val="0"/>
              </a:spcBef>
            </a:pPr>
            <a:r>
              <a:rPr lang="en-US" sz="2800" dirty="0">
                <a:latin typeface="Arial" panose="020B0604020202020204" pitchFamily="34" charset="0"/>
                <a:cs typeface="Arial" panose="020B0604020202020204" pitchFamily="34" charset="0"/>
              </a:rPr>
              <a:t>Understanding your industry </a:t>
            </a:r>
          </a:p>
          <a:p>
            <a:pPr>
              <a:lnSpc>
                <a:spcPct val="110000"/>
              </a:lnSpc>
              <a:spcBef>
                <a:spcPts val="0"/>
              </a:spcBef>
            </a:pPr>
            <a:r>
              <a:rPr lang="en-US" sz="2800" dirty="0">
                <a:latin typeface="Arial" panose="020B0604020202020204" pitchFamily="34" charset="0"/>
                <a:cs typeface="Arial" panose="020B0604020202020204" pitchFamily="34" charset="0"/>
              </a:rPr>
              <a:t>Careers information, Advice &amp; Guidance.</a:t>
            </a:r>
          </a:p>
        </p:txBody>
      </p:sp>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000" b="1" dirty="0">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404D29C8-CEE3-411C-BA75-0CF2D4497E61}"/>
              </a:ext>
            </a:extLst>
          </p:cNvPr>
          <p:cNvSpPr txBox="1">
            <a:spLocks/>
          </p:cNvSpPr>
          <p:nvPr/>
        </p:nvSpPr>
        <p:spPr>
          <a:xfrm>
            <a:off x="316990" y="1253331"/>
            <a:ext cx="10640122"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500" dirty="0"/>
          </a:p>
        </p:txBody>
      </p:sp>
      <p:sp>
        <p:nvSpPr>
          <p:cNvPr id="3" name="Title 2">
            <a:extLst>
              <a:ext uri="{FF2B5EF4-FFF2-40B4-BE49-F238E27FC236}">
                <a16:creationId xmlns:a16="http://schemas.microsoft.com/office/drawing/2014/main" id="{7AEA16E9-080A-8126-3B4D-E2F9398C7144}"/>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Wider Curriculum Topics</a:t>
            </a:r>
            <a:endParaRPr lang="en-GB" dirty="0"/>
          </a:p>
        </p:txBody>
      </p:sp>
      <p:pic>
        <p:nvPicPr>
          <p:cNvPr id="5" name="Graphic 4" descr="Laptop with phone and calculator">
            <a:extLst>
              <a:ext uri="{FF2B5EF4-FFF2-40B4-BE49-F238E27FC236}">
                <a16:creationId xmlns:a16="http://schemas.microsoft.com/office/drawing/2014/main" id="{C0E83B89-F9D5-4F92-9AFC-35C3696FBD6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80707" y="1917723"/>
            <a:ext cx="3973093" cy="3973093"/>
          </a:xfrm>
          <a:prstGeom prst="rect">
            <a:avLst/>
          </a:prstGeom>
        </p:spPr>
      </p:pic>
      <p:pic>
        <p:nvPicPr>
          <p:cNvPr id="8" name="2DB10A13-D40A-4359-89D6-322E19C24196">
            <a:extLst>
              <a:ext uri="{FF2B5EF4-FFF2-40B4-BE49-F238E27FC236}">
                <a16:creationId xmlns:a16="http://schemas.microsoft.com/office/drawing/2014/main" id="{6DADE2FC-4325-B9D1-B589-4352C29A5C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62767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a:latin typeface="Arial" panose="020B0604020202020204" pitchFamily="34" charset="0"/>
                <a:cs typeface="Arial" panose="020B0604020202020204" pitchFamily="34" charset="0"/>
              </a:rPr>
              <a:t>Smart Assessor </a:t>
            </a:r>
            <a:endParaRPr lang="en-GB" sz="4000" b="1">
              <a:solidFill>
                <a:srgbClr val="FF0000"/>
              </a:solidFill>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9CF80F1E-92ED-4AD0-80EB-3A4BBA6438D6}"/>
              </a:ext>
            </a:extLst>
          </p:cNvPr>
          <p:cNvSpPr txBox="1">
            <a:spLocks/>
          </p:cNvSpPr>
          <p:nvPr/>
        </p:nvSpPr>
        <p:spPr>
          <a:xfrm>
            <a:off x="447906" y="1422205"/>
            <a:ext cx="10781371" cy="47477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rPr>
              <a:t>What is it?</a:t>
            </a:r>
          </a:p>
          <a:p>
            <a:pPr lvl="1">
              <a:lnSpc>
                <a:spcPct val="100000"/>
              </a:lnSpc>
            </a:pPr>
            <a:r>
              <a:rPr lang="en-GB" sz="1400" dirty="0">
                <a:latin typeface="Arial" panose="020B0604020202020204" pitchFamily="34" charset="0"/>
                <a:cs typeface="Arial" pitchFamily="34" charset="0"/>
              </a:rPr>
              <a:t>Smart Assessor is a virtual platform used by KEITS to support training, gather evidence, collate assignments, assess your work and for the TC to provide you with feedback.  It is also the e-portfolio utilised for storing work towards the End Point Assessment and allows KEITS to monitor your progress in real time.</a:t>
            </a:r>
          </a:p>
          <a:p>
            <a:pPr marL="0" indent="0">
              <a:lnSpc>
                <a:spcPct val="100000"/>
              </a:lnSpc>
              <a:buFont typeface="Arial" panose="020B0604020202020204" pitchFamily="34" charset="0"/>
              <a:buNone/>
            </a:pPr>
            <a:endParaRPr lang="en-GB" sz="1400" dirty="0">
              <a:latin typeface="Arial" panose="020B0604020202020204" pitchFamily="34" charset="0"/>
              <a:cs typeface="Arial" pitchFamily="34" charset="0"/>
            </a:endParaRPr>
          </a:p>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rPr>
              <a:t>What does this mean for the apprentice?</a:t>
            </a:r>
          </a:p>
          <a:p>
            <a:pPr lvl="1">
              <a:lnSpc>
                <a:spcPct val="100000"/>
              </a:lnSpc>
            </a:pPr>
            <a:r>
              <a:rPr lang="en-GB" sz="1400" dirty="0">
                <a:latin typeface="Arial" pitchFamily="34" charset="0"/>
                <a:cs typeface="Arial" pitchFamily="34" charset="0"/>
                <a:sym typeface="Wingdings" panose="05000000000000000000" pitchFamily="2" charset="2"/>
              </a:rPr>
              <a:t>SA is a convenient method of communication between you and your TC. You will have access to bespoke training resources  and learning activities and the ability to</a:t>
            </a:r>
            <a:r>
              <a:rPr lang="en-GB" sz="1400" dirty="0">
                <a:latin typeface="Arial" panose="020B0604020202020204" pitchFamily="34" charset="0"/>
                <a:cs typeface="Arial" pitchFamily="34" charset="0"/>
              </a:rPr>
              <a:t> upload evidence/coursework directly to your account. Work is then</a:t>
            </a:r>
            <a:r>
              <a:rPr lang="en-GB" sz="1400" dirty="0">
                <a:latin typeface="Arial" pitchFamily="34" charset="0"/>
                <a:cs typeface="Arial" pitchFamily="34" charset="0"/>
                <a:sym typeface="Wingdings" panose="05000000000000000000" pitchFamily="2" charset="2"/>
              </a:rPr>
              <a:t> marked and feedback can be given between visits. SA provides opportunities for discussion on work completed and also allows access to Maths and English &amp; digital skills as well as wider curriculum materials. </a:t>
            </a:r>
          </a:p>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sym typeface="Wingdings" panose="05000000000000000000" pitchFamily="2" charset="2"/>
              </a:rPr>
              <a:t>How can employers contribute?</a:t>
            </a:r>
          </a:p>
          <a:p>
            <a:pPr lvl="1">
              <a:lnSpc>
                <a:spcPct val="100000"/>
              </a:lnSpc>
            </a:pPr>
            <a:r>
              <a:rPr lang="en-GB" sz="1400" dirty="0">
                <a:latin typeface="Arial" panose="020B0604020202020204" pitchFamily="34" charset="0"/>
                <a:cs typeface="Arial" pitchFamily="34" charset="0"/>
                <a:sym typeface="Wingdings" panose="05000000000000000000" pitchFamily="2" charset="2"/>
              </a:rPr>
              <a:t>Employers can access your portfolio to review your progress</a:t>
            </a:r>
          </a:p>
          <a:p>
            <a:pPr lvl="1">
              <a:lnSpc>
                <a:spcPct val="100000"/>
              </a:lnSpc>
            </a:pPr>
            <a:r>
              <a:rPr lang="en-GB" sz="1400" dirty="0">
                <a:latin typeface="Arial" panose="020B0604020202020204" pitchFamily="34" charset="0"/>
                <a:cs typeface="Arial" pitchFamily="34" charset="0"/>
                <a:sym typeface="Wingdings" panose="05000000000000000000" pitchFamily="2" charset="2"/>
              </a:rPr>
              <a:t>Provide you with access to the internet and technological equipment</a:t>
            </a:r>
          </a:p>
          <a:p>
            <a:pPr marL="457200" lvl="1" indent="0">
              <a:lnSpc>
                <a:spcPct val="100000"/>
              </a:lnSpc>
              <a:buFont typeface="Arial" panose="020B0604020202020204" pitchFamily="34" charset="0"/>
              <a:buNone/>
            </a:pPr>
            <a:endParaRPr lang="en-GB" sz="1400" dirty="0">
              <a:latin typeface="Arial" panose="020B0604020202020204" pitchFamily="34" charset="0"/>
              <a:cs typeface="Arial" pitchFamily="34" charset="0"/>
              <a:sym typeface="Wingdings" panose="05000000000000000000" pitchFamily="2" charset="2"/>
            </a:endParaRPr>
          </a:p>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sym typeface="Wingdings" panose="05000000000000000000" pitchFamily="2" charset="2"/>
              </a:rPr>
              <a:t>Benefits</a:t>
            </a:r>
          </a:p>
          <a:p>
            <a:pPr lvl="1">
              <a:lnSpc>
                <a:spcPct val="100000"/>
              </a:lnSpc>
            </a:pPr>
            <a:r>
              <a:rPr lang="en-GB" sz="1400" dirty="0">
                <a:latin typeface="Arial" pitchFamily="34" charset="0"/>
                <a:cs typeface="Arial" pitchFamily="34" charset="0"/>
                <a:sym typeface="Wingdings" panose="05000000000000000000" pitchFamily="2" charset="2"/>
              </a:rPr>
              <a:t>All-encompassing platform – one secure location for everything</a:t>
            </a:r>
          </a:p>
          <a:p>
            <a:pPr lvl="1">
              <a:lnSpc>
                <a:spcPct val="100000"/>
              </a:lnSpc>
            </a:pPr>
            <a:r>
              <a:rPr lang="en-GB" sz="1400" dirty="0">
                <a:latin typeface="Arial" pitchFamily="34" charset="0"/>
                <a:cs typeface="Arial" pitchFamily="34" charset="0"/>
                <a:sym typeface="Wingdings" panose="05000000000000000000" pitchFamily="2" charset="2"/>
              </a:rPr>
              <a:t>Saving the environment </a:t>
            </a:r>
          </a:p>
        </p:txBody>
      </p:sp>
      <p:pic>
        <p:nvPicPr>
          <p:cNvPr id="5" name="Graphic 4" descr="Computer with solid fill">
            <a:extLst>
              <a:ext uri="{FF2B5EF4-FFF2-40B4-BE49-F238E27FC236}">
                <a16:creationId xmlns:a16="http://schemas.microsoft.com/office/drawing/2014/main" id="{C43304AE-B170-4602-90B1-EA04BC91D70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27099" y="4193821"/>
            <a:ext cx="2862146" cy="2862146"/>
          </a:xfrm>
          <a:prstGeom prst="rect">
            <a:avLst/>
          </a:prstGeom>
        </p:spPr>
      </p:pic>
      <p:pic>
        <p:nvPicPr>
          <p:cNvPr id="9" name="Picture 8" descr="Text&#10;&#10;Description automatically generated">
            <a:extLst>
              <a:ext uri="{FF2B5EF4-FFF2-40B4-BE49-F238E27FC236}">
                <a16:creationId xmlns:a16="http://schemas.microsoft.com/office/drawing/2014/main" id="{E7507A6C-9321-4D71-AB4A-512D44F9B8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07425" y="101825"/>
            <a:ext cx="2250747" cy="868788"/>
          </a:xfrm>
          <a:prstGeom prst="rect">
            <a:avLst/>
          </a:prstGeom>
        </p:spPr>
      </p:pic>
      <p:pic>
        <p:nvPicPr>
          <p:cNvPr id="3" name="2DB10A13-D40A-4359-89D6-322E19C24196">
            <a:extLst>
              <a:ext uri="{FF2B5EF4-FFF2-40B4-BE49-F238E27FC236}">
                <a16:creationId xmlns:a16="http://schemas.microsoft.com/office/drawing/2014/main" id="{F6CCE745-8105-FAE8-82FC-F8275F2924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555E94F6-4843-2EEE-A86A-92ABEA93B9FA}"/>
              </a:ext>
            </a:extLst>
          </p:cNvPr>
          <p:cNvSpPr txBox="1"/>
          <p:nvPr/>
        </p:nvSpPr>
        <p:spPr>
          <a:xfrm>
            <a:off x="3048000" y="3338642"/>
            <a:ext cx="6096000" cy="373757"/>
          </a:xfrm>
          <a:prstGeom prst="rect">
            <a:avLst/>
          </a:prstGeom>
          <a:noFill/>
        </p:spPr>
        <p:txBody>
          <a:bodyPr wrap="square">
            <a:spAutoFit/>
          </a:bodyPr>
          <a:lstStyle/>
          <a:p>
            <a:pPr marL="228600" indent="-228600">
              <a:lnSpc>
                <a:spcPct val="107000"/>
              </a:lnSpc>
              <a:spcAft>
                <a:spcPts val="800"/>
              </a:spcAft>
              <a:tabLst>
                <a:tab pos="228600" algn="l"/>
              </a:tabLst>
            </a:pPr>
            <a:r>
              <a:rPr lang="en-GB" sz="18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Advances in working practices and technologies (S6)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51E47709-A8B4-16FB-A7D8-314AD7AF87F7}"/>
              </a:ext>
            </a:extLst>
          </p:cNvPr>
          <p:cNvSpPr txBox="1"/>
          <p:nvPr/>
        </p:nvSpPr>
        <p:spPr>
          <a:xfrm>
            <a:off x="3048000" y="3338642"/>
            <a:ext cx="6096000" cy="373757"/>
          </a:xfrm>
          <a:prstGeom prst="rect">
            <a:avLst/>
          </a:prstGeom>
          <a:noFill/>
        </p:spPr>
        <p:txBody>
          <a:bodyPr wrap="square">
            <a:spAutoFit/>
          </a:bodyPr>
          <a:lstStyle/>
          <a:p>
            <a:pPr marL="228600" indent="-228600">
              <a:lnSpc>
                <a:spcPct val="107000"/>
              </a:lnSpc>
              <a:spcAft>
                <a:spcPts val="800"/>
              </a:spcAft>
              <a:tabLst>
                <a:tab pos="228600" algn="l"/>
              </a:tabLst>
            </a:pPr>
            <a:r>
              <a:rPr lang="en-GB" sz="18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Advances in working practices and technologies (S6)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6425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4000" b="1" dirty="0">
              <a:latin typeface="Arial" panose="020B0604020202020204" pitchFamily="34" charset="0"/>
              <a:cs typeface="Arial" panose="020B0604020202020204" pitchFamily="34" charset="0"/>
            </a:endParaRPr>
          </a:p>
        </p:txBody>
      </p:sp>
      <p:pic>
        <p:nvPicPr>
          <p:cNvPr id="4" name="Graphic 3" descr="A calculator">
            <a:extLst>
              <a:ext uri="{FF2B5EF4-FFF2-40B4-BE49-F238E27FC236}">
                <a16:creationId xmlns:a16="http://schemas.microsoft.com/office/drawing/2014/main" id="{E872DD1F-29DE-49B0-99FC-A2D971D9501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95668" y="4820075"/>
            <a:ext cx="2352141" cy="2352141"/>
          </a:xfrm>
          <a:prstGeom prst="rect">
            <a:avLst/>
          </a:prstGeom>
        </p:spPr>
      </p:pic>
      <p:sp>
        <p:nvSpPr>
          <p:cNvPr id="7" name="Title 6">
            <a:extLst>
              <a:ext uri="{FF2B5EF4-FFF2-40B4-BE49-F238E27FC236}">
                <a16:creationId xmlns:a16="http://schemas.microsoft.com/office/drawing/2014/main" id="{2CF69847-13FB-29FA-1884-D0D995A366E3}"/>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Maths &amp; English </a:t>
            </a:r>
            <a:endParaRPr lang="en-GB" dirty="0"/>
          </a:p>
        </p:txBody>
      </p:sp>
      <p:sp>
        <p:nvSpPr>
          <p:cNvPr id="8" name="Content Placeholder 7">
            <a:extLst>
              <a:ext uri="{FF2B5EF4-FFF2-40B4-BE49-F238E27FC236}">
                <a16:creationId xmlns:a16="http://schemas.microsoft.com/office/drawing/2014/main" id="{0515860F-CA9F-A1A9-7F16-CD1073936497}"/>
              </a:ext>
            </a:extLst>
          </p:cNvPr>
          <p:cNvSpPr>
            <a:spLocks noGrp="1"/>
          </p:cNvSpPr>
          <p:nvPr>
            <p:ph idx="1"/>
          </p:nvPr>
        </p:nvSpPr>
        <p:spPr/>
        <p:txBody>
          <a:bodyPr>
            <a:normAutofit fontScale="77500" lnSpcReduction="20000"/>
          </a:bodyPr>
          <a:lstStyle/>
          <a:p>
            <a:pPr>
              <a:lnSpc>
                <a:spcPct val="120000"/>
              </a:lnSpc>
              <a:buFont typeface="Wingdings" panose="05000000000000000000" pitchFamily="2" charset="2"/>
              <a:buChar char="§"/>
            </a:pPr>
            <a:r>
              <a:rPr lang="en-GB" dirty="0">
                <a:latin typeface="Arial" pitchFamily="34" charset="0"/>
                <a:cs typeface="Arial" pitchFamily="34" charset="0"/>
              </a:rPr>
              <a:t>For learners aged 16-18 years old, you will be required to attend training sessions and complete maths &amp; English Functional Skills tests if you haven’t already achieved a GCSE grade 4/C or above in either of these subjects. For 19+’s this is optional.</a:t>
            </a:r>
          </a:p>
          <a:p>
            <a:pPr>
              <a:lnSpc>
                <a:spcPct val="120000"/>
              </a:lnSpc>
              <a:buFont typeface="Wingdings" panose="05000000000000000000" pitchFamily="2" charset="2"/>
              <a:buChar char="§"/>
            </a:pPr>
            <a:r>
              <a:rPr lang="en-GB" dirty="0">
                <a:latin typeface="Arial" pitchFamily="34" charset="0"/>
                <a:cs typeface="Arial" pitchFamily="34" charset="0"/>
              </a:rPr>
              <a:t>All apprentices are expected to continue to improve their maths, &amp; English throughout their programme. </a:t>
            </a:r>
          </a:p>
          <a:p>
            <a:pPr>
              <a:lnSpc>
                <a:spcPct val="120000"/>
              </a:lnSpc>
              <a:buFont typeface="Wingdings" panose="05000000000000000000" pitchFamily="2" charset="2"/>
              <a:buChar char="§"/>
            </a:pPr>
            <a:r>
              <a:rPr lang="en-GB" dirty="0">
                <a:latin typeface="Arial" pitchFamily="34" charset="0"/>
                <a:cs typeface="Arial" pitchFamily="34" charset="0"/>
              </a:rPr>
              <a:t>You will be provided with access to specific resources to develop skills gaps, as identified through our digital diagnostic tools. </a:t>
            </a:r>
          </a:p>
          <a:p>
            <a:pPr>
              <a:lnSpc>
                <a:spcPct val="120000"/>
              </a:lnSpc>
              <a:buFont typeface="Wingdings" panose="05000000000000000000" pitchFamily="2" charset="2"/>
              <a:buChar char="§"/>
            </a:pPr>
            <a:r>
              <a:rPr lang="en-GB" dirty="0">
                <a:latin typeface="Arial" pitchFamily="34" charset="0"/>
                <a:cs typeface="Arial" pitchFamily="34" charset="0"/>
              </a:rPr>
              <a:t>Further opportunities will be provided through activities embedded within programme materials and tasks that you will undertake to provide evidence of competence for your apprenticeship</a:t>
            </a:r>
            <a:endParaRPr lang="en-GB" dirty="0"/>
          </a:p>
        </p:txBody>
      </p:sp>
      <p:pic>
        <p:nvPicPr>
          <p:cNvPr id="5" name="2DB10A13-D40A-4359-89D6-322E19C24196">
            <a:extLst>
              <a:ext uri="{FF2B5EF4-FFF2-40B4-BE49-F238E27FC236}">
                <a16:creationId xmlns:a16="http://schemas.microsoft.com/office/drawing/2014/main" id="{CE89508D-A915-D6BF-2B48-3EFE4F1A75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25298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39295" y="422219"/>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b="1" dirty="0"/>
              <a:t>Functional Skills 16 – 18-Year-Old Apprentices</a:t>
            </a:r>
          </a:p>
        </p:txBody>
      </p:sp>
      <p:pic>
        <p:nvPicPr>
          <p:cNvPr id="3" name="Picture 2" descr="Logo, company name&#10;&#10;Description automatically generated">
            <a:extLst>
              <a:ext uri="{FF2B5EF4-FFF2-40B4-BE49-F238E27FC236}">
                <a16:creationId xmlns:a16="http://schemas.microsoft.com/office/drawing/2014/main" id="{6C8645A9-54A5-A2BC-9ABC-DCF73ED693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
        <p:nvSpPr>
          <p:cNvPr id="5" name="TextBox 4">
            <a:extLst>
              <a:ext uri="{FF2B5EF4-FFF2-40B4-BE49-F238E27FC236}">
                <a16:creationId xmlns:a16="http://schemas.microsoft.com/office/drawing/2014/main" id="{0617774F-796E-8EBF-D79A-B09AFB499EAD}"/>
              </a:ext>
            </a:extLst>
          </p:cNvPr>
          <p:cNvSpPr txBox="1"/>
          <p:nvPr/>
        </p:nvSpPr>
        <p:spPr>
          <a:xfrm>
            <a:off x="316991" y="1091045"/>
            <a:ext cx="11320827" cy="1477328"/>
          </a:xfrm>
          <a:prstGeom prst="rect">
            <a:avLst/>
          </a:prstGeom>
          <a:noFill/>
        </p:spPr>
        <p:txBody>
          <a:bodyPr wrap="square" rtlCol="0">
            <a:spAutoFit/>
          </a:bodyPr>
          <a:lstStyle/>
          <a:p>
            <a:r>
              <a:rPr lang="en-GB" dirty="0"/>
              <a:t>Apprentices may need to achieve both Maths and English Functional Skills depending on their prior attainment. </a:t>
            </a:r>
          </a:p>
          <a:p>
            <a:endParaRPr lang="en-GB" dirty="0"/>
          </a:p>
          <a:p>
            <a:r>
              <a:rPr lang="en-GB" dirty="0"/>
              <a:t>Apprentices who have a grade 4 or above at GCSE, or Level 2 Functional Skill will be exempt from the associated Functional Skill.</a:t>
            </a:r>
          </a:p>
        </p:txBody>
      </p:sp>
      <p:graphicFrame>
        <p:nvGraphicFramePr>
          <p:cNvPr id="6" name="Table 5">
            <a:extLst>
              <a:ext uri="{FF2B5EF4-FFF2-40B4-BE49-F238E27FC236}">
                <a16:creationId xmlns:a16="http://schemas.microsoft.com/office/drawing/2014/main" id="{488B72C5-9F80-E941-CE0D-646ED2962491}"/>
              </a:ext>
            </a:extLst>
          </p:cNvPr>
          <p:cNvGraphicFramePr>
            <a:graphicFrameLocks noGrp="1"/>
          </p:cNvGraphicFramePr>
          <p:nvPr/>
        </p:nvGraphicFramePr>
        <p:xfrm>
          <a:off x="554182" y="2692952"/>
          <a:ext cx="11123400" cy="3571240"/>
        </p:xfrm>
        <a:graphic>
          <a:graphicData uri="http://schemas.openxmlformats.org/drawingml/2006/table">
            <a:tbl>
              <a:tblPr firstRow="1" bandRow="1">
                <a:tableStyleId>{5C22544A-7EE6-4342-B048-85BDC9FD1C3A}</a:tableStyleId>
              </a:tblPr>
              <a:tblGrid>
                <a:gridCol w="5657782">
                  <a:extLst>
                    <a:ext uri="{9D8B030D-6E8A-4147-A177-3AD203B41FA5}">
                      <a16:colId xmlns:a16="http://schemas.microsoft.com/office/drawing/2014/main" val="3304133886"/>
                    </a:ext>
                  </a:extLst>
                </a:gridCol>
                <a:gridCol w="218209">
                  <a:extLst>
                    <a:ext uri="{9D8B030D-6E8A-4147-A177-3AD203B41FA5}">
                      <a16:colId xmlns:a16="http://schemas.microsoft.com/office/drawing/2014/main" val="440752677"/>
                    </a:ext>
                  </a:extLst>
                </a:gridCol>
                <a:gridCol w="5247409">
                  <a:extLst>
                    <a:ext uri="{9D8B030D-6E8A-4147-A177-3AD203B41FA5}">
                      <a16:colId xmlns:a16="http://schemas.microsoft.com/office/drawing/2014/main" val="1453151409"/>
                    </a:ext>
                  </a:extLst>
                </a:gridCol>
              </a:tblGrid>
              <a:tr h="370840">
                <a:tc>
                  <a:txBody>
                    <a:bodyPr/>
                    <a:lstStyle/>
                    <a:p>
                      <a:pPr algn="ctr"/>
                      <a:r>
                        <a:rPr lang="en-GB" dirty="0"/>
                        <a:t>Level 2 Apprentices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GB" dirty="0"/>
                        <a:t>Level 3 Apprentices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1433754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at GCSE or a level 1 Functional skill (at sign up) will need to attempt the level 2 Functional Skill that they hold the grade 1 to 3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at GCSE or a level 1 Functional Skill (at sign up) will need to achieve the level 2 Functional Skill that they hold the grade 1 to 3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692861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will need to achieve Level 1 Functional Skill in the subject that they do not have a grade 1/ permitted equivalent qualification or above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will need to achieve Level 2 functional Skill in the subject that they do not have a grade 1/permitted equivalent qualification or above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4634254"/>
                  </a:ext>
                </a:extLst>
              </a:tr>
            </a:tbl>
          </a:graphicData>
        </a:graphic>
      </p:graphicFrame>
    </p:spTree>
    <p:extLst>
      <p:ext uri="{BB962C8B-B14F-4D97-AF65-F5344CB8AC3E}">
        <p14:creationId xmlns:p14="http://schemas.microsoft.com/office/powerpoint/2010/main" val="1139698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A9958-8CE4-AC3D-4BD7-4E22489B83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D5284B-1466-67B8-0295-C35571CAF008}"/>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106F628A-7085-8BEF-EFE9-ED957E90BA69}"/>
              </a:ext>
            </a:extLst>
          </p:cNvPr>
          <p:cNvSpPr txBox="1">
            <a:spLocks/>
          </p:cNvSpPr>
          <p:nvPr/>
        </p:nvSpPr>
        <p:spPr>
          <a:xfrm>
            <a:off x="339295" y="422219"/>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b="1" dirty="0"/>
              <a:t>Functional Skills for Apprentices aged 19-Year-Old +</a:t>
            </a:r>
          </a:p>
        </p:txBody>
      </p:sp>
      <p:pic>
        <p:nvPicPr>
          <p:cNvPr id="3" name="Picture 2" descr="Logo, company name&#10;&#10;Description automatically generated">
            <a:extLst>
              <a:ext uri="{FF2B5EF4-FFF2-40B4-BE49-F238E27FC236}">
                <a16:creationId xmlns:a16="http://schemas.microsoft.com/office/drawing/2014/main" id="{38523BE7-2656-FD45-A2C7-9C5802D2BC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
        <p:nvSpPr>
          <p:cNvPr id="5" name="TextBox 4">
            <a:extLst>
              <a:ext uri="{FF2B5EF4-FFF2-40B4-BE49-F238E27FC236}">
                <a16:creationId xmlns:a16="http://schemas.microsoft.com/office/drawing/2014/main" id="{8D98755C-DC3A-E95E-0A50-E172A729AE01}"/>
              </a:ext>
            </a:extLst>
          </p:cNvPr>
          <p:cNvSpPr txBox="1"/>
          <p:nvPr/>
        </p:nvSpPr>
        <p:spPr>
          <a:xfrm>
            <a:off x="316991" y="1091045"/>
            <a:ext cx="11320827" cy="1754326"/>
          </a:xfrm>
          <a:prstGeom prst="rect">
            <a:avLst/>
          </a:prstGeom>
          <a:noFill/>
        </p:spPr>
        <p:txBody>
          <a:bodyPr wrap="square" rtlCol="0">
            <a:spAutoFit/>
          </a:bodyPr>
          <a:lstStyle/>
          <a:p>
            <a:r>
              <a:rPr lang="en-GB" dirty="0"/>
              <a:t>Apprentices in agreement with their employer can decide to </a:t>
            </a:r>
            <a:r>
              <a:rPr lang="en-GB" b="1" dirty="0"/>
              <a:t>opt in or opt out </a:t>
            </a:r>
            <a:r>
              <a:rPr lang="en-GB" dirty="0"/>
              <a:t>of undertaking functional skills. This decision is made at the beginning of the apprenticeship </a:t>
            </a:r>
            <a:r>
              <a:rPr lang="en-GB" b="1" dirty="0"/>
              <a:t>and cannot be revoked or the decision changed once agreed</a:t>
            </a:r>
            <a:r>
              <a:rPr lang="en-GB" dirty="0"/>
              <a:t>.  </a:t>
            </a:r>
            <a:r>
              <a:rPr lang="en-GB" b="1" dirty="0"/>
              <a:t>The Apprentice must be aged 19+ at the beginning of their apprenticeship.</a:t>
            </a:r>
          </a:p>
          <a:p>
            <a:endParaRPr lang="en-GB" dirty="0"/>
          </a:p>
          <a:p>
            <a:r>
              <a:rPr lang="en-GB" dirty="0"/>
              <a:t>Apprentices who have a grade 4 or above at GCSE, or Level 2 Functional Skill will be exempt from the associated Functional Skill.</a:t>
            </a:r>
          </a:p>
        </p:txBody>
      </p:sp>
      <p:graphicFrame>
        <p:nvGraphicFramePr>
          <p:cNvPr id="6" name="Table 5">
            <a:extLst>
              <a:ext uri="{FF2B5EF4-FFF2-40B4-BE49-F238E27FC236}">
                <a16:creationId xmlns:a16="http://schemas.microsoft.com/office/drawing/2014/main" id="{24657B4A-2951-C890-013A-0701CB7420DD}"/>
              </a:ext>
            </a:extLst>
          </p:cNvPr>
          <p:cNvGraphicFramePr>
            <a:graphicFrameLocks noGrp="1"/>
          </p:cNvGraphicFramePr>
          <p:nvPr/>
        </p:nvGraphicFramePr>
        <p:xfrm>
          <a:off x="718458" y="3138906"/>
          <a:ext cx="10328987" cy="3278670"/>
        </p:xfrm>
        <a:graphic>
          <a:graphicData uri="http://schemas.openxmlformats.org/drawingml/2006/table">
            <a:tbl>
              <a:tblPr firstRow="1" bandRow="1">
                <a:tableStyleId>{5C22544A-7EE6-4342-B048-85BDC9FD1C3A}</a:tableStyleId>
              </a:tblPr>
              <a:tblGrid>
                <a:gridCol w="10328987">
                  <a:extLst>
                    <a:ext uri="{9D8B030D-6E8A-4147-A177-3AD203B41FA5}">
                      <a16:colId xmlns:a16="http://schemas.microsoft.com/office/drawing/2014/main" val="3304133886"/>
                    </a:ext>
                  </a:extLst>
                </a:gridCol>
              </a:tblGrid>
              <a:tr h="444030">
                <a:tc>
                  <a:txBody>
                    <a:bodyPr/>
                    <a:lstStyle/>
                    <a:p>
                      <a:pPr algn="ctr"/>
                      <a:r>
                        <a:rPr lang="en-GB" dirty="0" err="1"/>
                        <a:t>Opt</a:t>
                      </a:r>
                      <a:r>
                        <a:rPr lang="en-GB" dirty="0"/>
                        <a:t> in - Level 2 and Level 3 Apprentices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14337541"/>
                  </a:ext>
                </a:extLst>
              </a:tr>
              <a:tr h="15955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can opt to attempt the Level 2 Functional skill in the associated subject. They will need to attempt, but do not need to pass all components of the Functional Skills they have opted to do, to be eligible to undertake the End Point Assessment.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can opt to attempt the Level 1 or Level 2 Functional skill in the associated subject. They will need to attempt, but do not need to pass all components of the Functional Skills they have opted to do, to be eligible to undertake the End Point Assessment.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  </a:t>
                      </a:r>
                      <a:endParaRPr lang="en-GB" dirty="0"/>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6928612"/>
                  </a:ext>
                </a:extLst>
              </a:tr>
            </a:tbl>
          </a:graphicData>
        </a:graphic>
      </p:graphicFrame>
    </p:spTree>
    <p:extLst>
      <p:ext uri="{BB962C8B-B14F-4D97-AF65-F5344CB8AC3E}">
        <p14:creationId xmlns:p14="http://schemas.microsoft.com/office/powerpoint/2010/main" val="15255795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1028322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000" b="1">
                <a:latin typeface="Arial" panose="020B0604020202020204" pitchFamily="34" charset="0"/>
                <a:cs typeface="Arial" panose="020B0604020202020204" pitchFamily="34" charset="0"/>
              </a:rPr>
              <a:t>Functional Skills Training and Support </a:t>
            </a:r>
            <a:endParaRPr lang="en-GB" sz="4000"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pic>
        <p:nvPicPr>
          <p:cNvPr id="3" name="Picture 2" descr="Logo, company name&#10;&#10;Description automatically generated">
            <a:extLst>
              <a:ext uri="{FF2B5EF4-FFF2-40B4-BE49-F238E27FC236}">
                <a16:creationId xmlns:a16="http://schemas.microsoft.com/office/drawing/2014/main" id="{B8039CA6-4C19-B41A-D814-77A460E086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
        <p:nvSpPr>
          <p:cNvPr id="5" name="TextBox 4">
            <a:extLst>
              <a:ext uri="{FF2B5EF4-FFF2-40B4-BE49-F238E27FC236}">
                <a16:creationId xmlns:a16="http://schemas.microsoft.com/office/drawing/2014/main" id="{083ED824-3B84-EA27-604D-3E3B6A2E21DC}"/>
              </a:ext>
            </a:extLst>
          </p:cNvPr>
          <p:cNvSpPr txBox="1"/>
          <p:nvPr/>
        </p:nvSpPr>
        <p:spPr>
          <a:xfrm>
            <a:off x="477616" y="1154147"/>
            <a:ext cx="10283220" cy="1477328"/>
          </a:xfrm>
          <a:prstGeom prst="rect">
            <a:avLst/>
          </a:prstGeom>
          <a:noFill/>
        </p:spPr>
        <p:txBody>
          <a:bodyPr wrap="square" rtlCol="0">
            <a:spAutoFit/>
          </a:bodyPr>
          <a:lstStyle/>
          <a:p>
            <a:r>
              <a:rPr lang="en-GB" u="sng" dirty="0"/>
              <a:t>For apprentices who will be undertaking  Functional Skills</a:t>
            </a:r>
          </a:p>
          <a:p>
            <a:pPr marL="1200150" lvl="2" indent="-285750">
              <a:buFont typeface="Wingdings" panose="05000000000000000000" pitchFamily="2" charset="2"/>
              <a:buChar char="§"/>
            </a:pPr>
            <a:r>
              <a:rPr lang="en-GB" dirty="0"/>
              <a:t>Those apprentices who are undertaking functional skills will complete maths and English online diagnostics to highlight both strengths and areas for further support – bespoke learning activities will then be generated for each individual apprentice from our online BKSB platform. </a:t>
            </a:r>
          </a:p>
        </p:txBody>
      </p:sp>
      <p:sp>
        <p:nvSpPr>
          <p:cNvPr id="6" name="TextBox 5">
            <a:extLst>
              <a:ext uri="{FF2B5EF4-FFF2-40B4-BE49-F238E27FC236}">
                <a16:creationId xmlns:a16="http://schemas.microsoft.com/office/drawing/2014/main" id="{289DD930-E3C7-7A9B-2206-D93A28C9A565}"/>
              </a:ext>
            </a:extLst>
          </p:cNvPr>
          <p:cNvSpPr txBox="1"/>
          <p:nvPr/>
        </p:nvSpPr>
        <p:spPr>
          <a:xfrm>
            <a:off x="1362693" y="2432589"/>
            <a:ext cx="9237518" cy="3139321"/>
          </a:xfrm>
          <a:prstGeom prst="rect">
            <a:avLst/>
          </a:prstGeom>
          <a:noFill/>
        </p:spPr>
        <p:txBody>
          <a:bodyPr wrap="square" rtlCol="0">
            <a:spAutoFit/>
          </a:bodyPr>
          <a:lstStyle/>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Apprentices will be expected to complete the bespoke online maths and English activities specific to their needs on the online platform (BKSB)</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Apprentices will be required to attend a series of group online training sessions in both maths and English with a KEITS functional skills tutor.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One to One support sessions will be provided for those learners who hold an EHCP plan or Educational Statement.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Some apprentices may also find it helpful to complete relevant practice papers.</a:t>
            </a:r>
          </a:p>
        </p:txBody>
      </p:sp>
    </p:spTree>
    <p:extLst>
      <p:ext uri="{BB962C8B-B14F-4D97-AF65-F5344CB8AC3E}">
        <p14:creationId xmlns:p14="http://schemas.microsoft.com/office/powerpoint/2010/main" val="3929063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rial" panose="020B0604020202020204" pitchFamily="34" charset="0"/>
                <a:cs typeface="Arial" panose="020B0604020202020204" pitchFamily="34" charset="0"/>
              </a:rPr>
              <a:t>Overview:</a:t>
            </a: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latin typeface="Arial" panose="020B0604020202020204" pitchFamily="34" charset="0"/>
                <a:cs typeface="Arial" panose="020B0604020202020204" pitchFamily="34" charset="0"/>
              </a:rPr>
              <a:t>In this presentation we will cover:</a:t>
            </a:r>
          </a:p>
          <a:p>
            <a:pPr marL="0" indent="0">
              <a:buFont typeface="Arial" panose="020B0604020202020204" pitchFamily="34" charset="0"/>
              <a:buNone/>
            </a:pPr>
            <a:endParaRPr lang="en-GB" dirty="0"/>
          </a:p>
        </p:txBody>
      </p:sp>
      <p:sp>
        <p:nvSpPr>
          <p:cNvPr id="5" name="Rectangle: Rounded Corners 4">
            <a:extLst>
              <a:ext uri="{FF2B5EF4-FFF2-40B4-BE49-F238E27FC236}">
                <a16:creationId xmlns:a16="http://schemas.microsoft.com/office/drawing/2014/main" id="{7B2C7219-2792-432F-AC13-E86CCB84980B}"/>
              </a:ext>
            </a:extLst>
          </p:cNvPr>
          <p:cNvSpPr>
            <a:spLocks noGrp="1" noRot="1" noMove="1" noResize="1" noEditPoints="1" noAdjustHandles="1" noChangeArrowheads="1" noChangeShapeType="1"/>
          </p:cNvSpPr>
          <p:nvPr/>
        </p:nvSpPr>
        <p:spPr>
          <a:xfrm>
            <a:off x="182422" y="2080575"/>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Overview &amp; Duration of the apprenticeship</a:t>
            </a:r>
          </a:p>
          <a:p>
            <a:pPr algn="ctr"/>
            <a:endParaRPr lang="en-GB" dirty="0">
              <a:solidFill>
                <a:schemeClr val="tx1"/>
              </a:solidFill>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F1730D47-280D-4B08-AB86-B28A3065936A}"/>
              </a:ext>
            </a:extLst>
          </p:cNvPr>
          <p:cNvSpPr/>
          <p:nvPr/>
        </p:nvSpPr>
        <p:spPr>
          <a:xfrm>
            <a:off x="3246263" y="2093834"/>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  Course Topics	</a:t>
            </a:r>
          </a:p>
        </p:txBody>
      </p:sp>
      <p:sp>
        <p:nvSpPr>
          <p:cNvPr id="7" name="Rectangle: Rounded Corners 6">
            <a:extLst>
              <a:ext uri="{FF2B5EF4-FFF2-40B4-BE49-F238E27FC236}">
                <a16:creationId xmlns:a16="http://schemas.microsoft.com/office/drawing/2014/main" id="{5FE835FC-AC12-49FB-9608-7E4719AE17EF}"/>
              </a:ext>
            </a:extLst>
          </p:cNvPr>
          <p:cNvSpPr/>
          <p:nvPr/>
        </p:nvSpPr>
        <p:spPr>
          <a:xfrm>
            <a:off x="9389329" y="2124462"/>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Getting started- initial interview and visits</a:t>
            </a:r>
          </a:p>
        </p:txBody>
      </p:sp>
      <p:sp>
        <p:nvSpPr>
          <p:cNvPr id="8" name="Rectangle: Rounded Corners 7">
            <a:extLst>
              <a:ext uri="{FF2B5EF4-FFF2-40B4-BE49-F238E27FC236}">
                <a16:creationId xmlns:a16="http://schemas.microsoft.com/office/drawing/2014/main" id="{4A3AEE45-4472-45B1-A055-19DB1AEFA261}"/>
              </a:ext>
            </a:extLst>
          </p:cNvPr>
          <p:cNvSpPr/>
          <p:nvPr/>
        </p:nvSpPr>
        <p:spPr>
          <a:xfrm>
            <a:off x="6310104" y="2093834"/>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Training through to final assessment</a:t>
            </a:r>
          </a:p>
        </p:txBody>
      </p:sp>
      <p:sp>
        <p:nvSpPr>
          <p:cNvPr id="12" name="Rectangle: Rounded Corners 11">
            <a:extLst>
              <a:ext uri="{FF2B5EF4-FFF2-40B4-BE49-F238E27FC236}">
                <a16:creationId xmlns:a16="http://schemas.microsoft.com/office/drawing/2014/main" id="{4E84A619-C86F-4D72-B130-F07856723865}"/>
              </a:ext>
            </a:extLst>
          </p:cNvPr>
          <p:cNvSpPr/>
          <p:nvPr/>
        </p:nvSpPr>
        <p:spPr>
          <a:xfrm>
            <a:off x="182422" y="3938422"/>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Additional Curriculum Topics</a:t>
            </a:r>
          </a:p>
        </p:txBody>
      </p:sp>
      <p:sp>
        <p:nvSpPr>
          <p:cNvPr id="13" name="Rectangle: Rounded Corners 12">
            <a:extLst>
              <a:ext uri="{FF2B5EF4-FFF2-40B4-BE49-F238E27FC236}">
                <a16:creationId xmlns:a16="http://schemas.microsoft.com/office/drawing/2014/main" id="{07EAE0E8-A56B-45FD-81CE-5D86A8F705F9}"/>
              </a:ext>
            </a:extLst>
          </p:cNvPr>
          <p:cNvSpPr/>
          <p:nvPr/>
        </p:nvSpPr>
        <p:spPr>
          <a:xfrm>
            <a:off x="9389329" y="3991904"/>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Maths, English &amp; Digital Skills (Functional Skills)</a:t>
            </a:r>
          </a:p>
          <a:p>
            <a:pPr algn="ctr"/>
            <a:endParaRPr lang="en-GB" dirty="0">
              <a:solidFill>
                <a:schemeClr val="tx1"/>
              </a:solidFill>
            </a:endParaRPr>
          </a:p>
        </p:txBody>
      </p:sp>
      <p:sp>
        <p:nvSpPr>
          <p:cNvPr id="14" name="Rectangle: Rounded Corners 13">
            <a:extLst>
              <a:ext uri="{FF2B5EF4-FFF2-40B4-BE49-F238E27FC236}">
                <a16:creationId xmlns:a16="http://schemas.microsoft.com/office/drawing/2014/main" id="{15A46CA8-3843-49A2-AC9E-8FDA542038BD}"/>
              </a:ext>
            </a:extLst>
          </p:cNvPr>
          <p:cNvSpPr/>
          <p:nvPr/>
        </p:nvSpPr>
        <p:spPr>
          <a:xfrm>
            <a:off x="6387048" y="3991904"/>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Off Job Training Requirements</a:t>
            </a:r>
          </a:p>
        </p:txBody>
      </p:sp>
      <p:sp>
        <p:nvSpPr>
          <p:cNvPr id="15" name="Rectangle: Rounded Corners 14">
            <a:extLst>
              <a:ext uri="{FF2B5EF4-FFF2-40B4-BE49-F238E27FC236}">
                <a16:creationId xmlns:a16="http://schemas.microsoft.com/office/drawing/2014/main" id="{91571632-D294-43F1-9657-9165F4CABC0C}"/>
              </a:ext>
            </a:extLst>
          </p:cNvPr>
          <p:cNvSpPr/>
          <p:nvPr/>
        </p:nvSpPr>
        <p:spPr>
          <a:xfrm>
            <a:off x="3284735" y="3991904"/>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E-portfolio</a:t>
            </a:r>
          </a:p>
        </p:txBody>
      </p:sp>
      <p:pic>
        <p:nvPicPr>
          <p:cNvPr id="9" name="2DB10A13-D40A-4359-89D6-322E19C24196">
            <a:extLst>
              <a:ext uri="{FF2B5EF4-FFF2-40B4-BE49-F238E27FC236}">
                <a16:creationId xmlns:a16="http://schemas.microsoft.com/office/drawing/2014/main" id="{FEF3677A-2AC9-D0CA-85F4-882195A156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24997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867114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1241782" y="642135"/>
            <a:ext cx="8671145"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3600" dirty="0"/>
              <a:t>Functional Skills – The Test Components </a:t>
            </a:r>
          </a:p>
        </p:txBody>
      </p:sp>
      <p:pic>
        <p:nvPicPr>
          <p:cNvPr id="3" name="Picture 2" descr="Logo, company name&#10;&#10;Description automatically generated">
            <a:extLst>
              <a:ext uri="{FF2B5EF4-FFF2-40B4-BE49-F238E27FC236}">
                <a16:creationId xmlns:a16="http://schemas.microsoft.com/office/drawing/2014/main" id="{2EAEB908-F607-101B-F419-DB6C20AF80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graphicFrame>
        <p:nvGraphicFramePr>
          <p:cNvPr id="6" name="Table 5">
            <a:extLst>
              <a:ext uri="{FF2B5EF4-FFF2-40B4-BE49-F238E27FC236}">
                <a16:creationId xmlns:a16="http://schemas.microsoft.com/office/drawing/2014/main" id="{A69D4F71-F2E0-D1C8-222B-36885F7A4831}"/>
              </a:ext>
            </a:extLst>
          </p:cNvPr>
          <p:cNvGraphicFramePr>
            <a:graphicFrameLocks noGrp="1"/>
          </p:cNvGraphicFramePr>
          <p:nvPr/>
        </p:nvGraphicFramePr>
        <p:xfrm>
          <a:off x="1508575" y="1690961"/>
          <a:ext cx="8137557" cy="2560320"/>
        </p:xfrm>
        <a:graphic>
          <a:graphicData uri="http://schemas.openxmlformats.org/drawingml/2006/table">
            <a:tbl>
              <a:tblPr firstRow="1" bandRow="1">
                <a:tableStyleId>{5C22544A-7EE6-4342-B048-85BDC9FD1C3A}</a:tableStyleId>
              </a:tblPr>
              <a:tblGrid>
                <a:gridCol w="3892539">
                  <a:extLst>
                    <a:ext uri="{9D8B030D-6E8A-4147-A177-3AD203B41FA5}">
                      <a16:colId xmlns:a16="http://schemas.microsoft.com/office/drawing/2014/main" val="1552509611"/>
                    </a:ext>
                  </a:extLst>
                </a:gridCol>
                <a:gridCol w="214968">
                  <a:extLst>
                    <a:ext uri="{9D8B030D-6E8A-4147-A177-3AD203B41FA5}">
                      <a16:colId xmlns:a16="http://schemas.microsoft.com/office/drawing/2014/main" val="3627596821"/>
                    </a:ext>
                  </a:extLst>
                </a:gridCol>
                <a:gridCol w="4030050">
                  <a:extLst>
                    <a:ext uri="{9D8B030D-6E8A-4147-A177-3AD203B41FA5}">
                      <a16:colId xmlns:a16="http://schemas.microsoft.com/office/drawing/2014/main" val="169450592"/>
                    </a:ext>
                  </a:extLst>
                </a:gridCol>
              </a:tblGrid>
              <a:tr h="370840">
                <a:tc gridSpan="3">
                  <a:txBody>
                    <a:bodyPr/>
                    <a:lstStyle/>
                    <a:p>
                      <a:pPr algn="ctr"/>
                      <a:r>
                        <a:rPr lang="en-GB" sz="3600" dirty="0"/>
                        <a:t>Maths</a:t>
                      </a:r>
                    </a:p>
                  </a:txBody>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1461132435"/>
                  </a:ext>
                </a:extLst>
              </a:tr>
              <a:tr h="370840">
                <a:tc>
                  <a:txBody>
                    <a:bodyPr/>
                    <a:lstStyle/>
                    <a:p>
                      <a:pPr algn="ctr"/>
                      <a:r>
                        <a:rPr lang="en-GB" sz="2400" b="1" dirty="0"/>
                        <a:t>Level 1</a:t>
                      </a:r>
                    </a:p>
                  </a:txBody>
                  <a:tcPr/>
                </a:tc>
                <a:tc rowSpan="2">
                  <a:txBody>
                    <a:bodyPr/>
                    <a:lstStyle/>
                    <a:p>
                      <a:pPr algn="ctr"/>
                      <a:endParaRPr lang="en-GB" sz="2400" b="1" dirty="0"/>
                    </a:p>
                  </a:txBody>
                  <a:tcPr>
                    <a:solidFill>
                      <a:schemeClr val="tx1"/>
                    </a:solidFill>
                  </a:tcPr>
                </a:tc>
                <a:tc>
                  <a:txBody>
                    <a:bodyPr/>
                    <a:lstStyle/>
                    <a:p>
                      <a:pPr algn="ctr"/>
                      <a:r>
                        <a:rPr lang="en-GB" sz="2400" b="1" dirty="0"/>
                        <a:t>Level 2</a:t>
                      </a:r>
                    </a:p>
                  </a:txBody>
                  <a:tcPr/>
                </a:tc>
                <a:extLst>
                  <a:ext uri="{0D108BD9-81ED-4DB2-BD59-A6C34878D82A}">
                    <a16:rowId xmlns:a16="http://schemas.microsoft.com/office/drawing/2014/main" val="1185744042"/>
                  </a:ext>
                </a:extLst>
              </a:tr>
              <a:tr h="370840">
                <a:tc>
                  <a:txBody>
                    <a:bodyPr/>
                    <a:lstStyle/>
                    <a:p>
                      <a:r>
                        <a:rPr lang="en-GB" dirty="0"/>
                        <a:t>One assessment comprising of </a:t>
                      </a:r>
                      <a:r>
                        <a:rPr lang="en-GB" b="1" dirty="0"/>
                        <a:t>two</a:t>
                      </a:r>
                      <a:r>
                        <a:rPr lang="en-GB" dirty="0"/>
                        <a:t> test papers</a:t>
                      </a:r>
                    </a:p>
                    <a:p>
                      <a:pPr marL="285750" indent="-285750">
                        <a:buFont typeface="Arial" panose="020B0604020202020204" pitchFamily="34" charset="0"/>
                        <a:buChar char="•"/>
                      </a:pPr>
                      <a:r>
                        <a:rPr lang="en-GB" dirty="0"/>
                        <a:t>Non calculator paper </a:t>
                      </a:r>
                    </a:p>
                    <a:p>
                      <a:pPr marL="285750" indent="-285750">
                        <a:buFont typeface="Arial" panose="020B0604020202020204" pitchFamily="34" charset="0"/>
                        <a:buChar char="•"/>
                      </a:pPr>
                      <a:r>
                        <a:rPr lang="en-GB" dirty="0"/>
                        <a:t>Calculator paper</a:t>
                      </a:r>
                    </a:p>
                  </a:txBody>
                  <a:tcPr/>
                </a:tc>
                <a:tc vMerge="1">
                  <a:txBody>
                    <a:bodyPr/>
                    <a:lstStyle/>
                    <a:p>
                      <a:endParaRPr lang="en-GB" dirty="0"/>
                    </a:p>
                  </a:txBody>
                  <a:tcPr>
                    <a:solidFill>
                      <a:schemeClr val="tx1"/>
                    </a:solidFill>
                  </a:tcPr>
                </a:tc>
                <a:tc>
                  <a:txBody>
                    <a:bodyPr/>
                    <a:lstStyle/>
                    <a:p>
                      <a:r>
                        <a:rPr lang="en-GB" dirty="0"/>
                        <a:t>One assessment comprising of </a:t>
                      </a:r>
                      <a:r>
                        <a:rPr lang="en-GB" b="1" dirty="0"/>
                        <a:t>two</a:t>
                      </a:r>
                      <a:r>
                        <a:rPr lang="en-GB" dirty="0"/>
                        <a:t> test papers</a:t>
                      </a:r>
                    </a:p>
                    <a:p>
                      <a:pPr marL="285750" indent="-285750">
                        <a:buFont typeface="Arial" panose="020B0604020202020204" pitchFamily="34" charset="0"/>
                        <a:buChar char="•"/>
                      </a:pPr>
                      <a:r>
                        <a:rPr lang="en-GB" dirty="0"/>
                        <a:t>Non calculator paper </a:t>
                      </a:r>
                    </a:p>
                    <a:p>
                      <a:pPr marL="285750" indent="-285750">
                        <a:buFont typeface="Arial" panose="020B0604020202020204" pitchFamily="34" charset="0"/>
                        <a:buChar char="•"/>
                      </a:pPr>
                      <a:r>
                        <a:rPr lang="en-GB" dirty="0"/>
                        <a:t>Calculator paper</a:t>
                      </a:r>
                    </a:p>
                    <a:p>
                      <a:endParaRPr lang="en-GB" dirty="0"/>
                    </a:p>
                  </a:txBody>
                  <a:tcPr/>
                </a:tc>
                <a:extLst>
                  <a:ext uri="{0D108BD9-81ED-4DB2-BD59-A6C34878D82A}">
                    <a16:rowId xmlns:a16="http://schemas.microsoft.com/office/drawing/2014/main" val="525430077"/>
                  </a:ext>
                </a:extLst>
              </a:tr>
            </a:tbl>
          </a:graphicData>
        </a:graphic>
      </p:graphicFrame>
    </p:spTree>
    <p:extLst>
      <p:ext uri="{BB962C8B-B14F-4D97-AF65-F5344CB8AC3E}">
        <p14:creationId xmlns:p14="http://schemas.microsoft.com/office/powerpoint/2010/main" val="503416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237F0-813E-ECBD-05D8-5F1446977C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26B154-755C-E864-0AFD-A3C124624BA9}"/>
              </a:ext>
            </a:extLst>
          </p:cNvPr>
          <p:cNvSpPr txBox="1">
            <a:spLocks/>
          </p:cNvSpPr>
          <p:nvPr/>
        </p:nvSpPr>
        <p:spPr>
          <a:xfrm>
            <a:off x="316990" y="422219"/>
            <a:ext cx="867114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DA6059B6-32E0-0E25-700C-00207BDEF914}"/>
              </a:ext>
            </a:extLst>
          </p:cNvPr>
          <p:cNvSpPr txBox="1">
            <a:spLocks/>
          </p:cNvSpPr>
          <p:nvPr/>
        </p:nvSpPr>
        <p:spPr>
          <a:xfrm>
            <a:off x="1241782" y="642135"/>
            <a:ext cx="8671145"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3600" dirty="0"/>
              <a:t>Functional Skills – The Test Components </a:t>
            </a:r>
          </a:p>
        </p:txBody>
      </p:sp>
      <p:pic>
        <p:nvPicPr>
          <p:cNvPr id="3" name="Picture 2" descr="Logo, company name&#10;&#10;Description automatically generated">
            <a:extLst>
              <a:ext uri="{FF2B5EF4-FFF2-40B4-BE49-F238E27FC236}">
                <a16:creationId xmlns:a16="http://schemas.microsoft.com/office/drawing/2014/main" id="{B653B4A9-72E2-B166-2C91-08348E9203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graphicFrame>
        <p:nvGraphicFramePr>
          <p:cNvPr id="6" name="Table 5">
            <a:extLst>
              <a:ext uri="{FF2B5EF4-FFF2-40B4-BE49-F238E27FC236}">
                <a16:creationId xmlns:a16="http://schemas.microsoft.com/office/drawing/2014/main" id="{5F518C3D-E41C-1CDE-01CB-25EE54FD1496}"/>
              </a:ext>
            </a:extLst>
          </p:cNvPr>
          <p:cNvGraphicFramePr>
            <a:graphicFrameLocks noGrp="1"/>
          </p:cNvGraphicFramePr>
          <p:nvPr/>
        </p:nvGraphicFramePr>
        <p:xfrm>
          <a:off x="316991" y="1602301"/>
          <a:ext cx="11507865" cy="3931920"/>
        </p:xfrm>
        <a:graphic>
          <a:graphicData uri="http://schemas.openxmlformats.org/drawingml/2006/table">
            <a:tbl>
              <a:tblPr firstRow="1" bandRow="1">
                <a:tableStyleId>{5C22544A-7EE6-4342-B048-85BDC9FD1C3A}</a:tableStyleId>
              </a:tblPr>
              <a:tblGrid>
                <a:gridCol w="5540874">
                  <a:extLst>
                    <a:ext uri="{9D8B030D-6E8A-4147-A177-3AD203B41FA5}">
                      <a16:colId xmlns:a16="http://schemas.microsoft.com/office/drawing/2014/main" val="1552509611"/>
                    </a:ext>
                  </a:extLst>
                </a:gridCol>
                <a:gridCol w="286512">
                  <a:extLst>
                    <a:ext uri="{9D8B030D-6E8A-4147-A177-3AD203B41FA5}">
                      <a16:colId xmlns:a16="http://schemas.microsoft.com/office/drawing/2014/main" val="3627596821"/>
                    </a:ext>
                  </a:extLst>
                </a:gridCol>
                <a:gridCol w="5680479">
                  <a:extLst>
                    <a:ext uri="{9D8B030D-6E8A-4147-A177-3AD203B41FA5}">
                      <a16:colId xmlns:a16="http://schemas.microsoft.com/office/drawing/2014/main" val="169450592"/>
                    </a:ext>
                  </a:extLst>
                </a:gridCol>
              </a:tblGrid>
              <a:tr h="370840">
                <a:tc gridSpan="3">
                  <a:txBody>
                    <a:bodyPr/>
                    <a:lstStyle/>
                    <a:p>
                      <a:pPr algn="ctr"/>
                      <a:r>
                        <a:rPr lang="en-GB" sz="3600" dirty="0"/>
                        <a:t>English</a:t>
                      </a:r>
                    </a:p>
                  </a:txBody>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1461132435"/>
                  </a:ext>
                </a:extLst>
              </a:tr>
              <a:tr h="370840">
                <a:tc>
                  <a:txBody>
                    <a:bodyPr/>
                    <a:lstStyle/>
                    <a:p>
                      <a:pPr algn="ctr"/>
                      <a:r>
                        <a:rPr lang="en-GB" sz="2400" b="1" dirty="0"/>
                        <a:t>Level 1</a:t>
                      </a:r>
                    </a:p>
                  </a:txBody>
                  <a:tcPr/>
                </a:tc>
                <a:tc rowSpan="2">
                  <a:txBody>
                    <a:bodyPr/>
                    <a:lstStyle/>
                    <a:p>
                      <a:pPr algn="ctr"/>
                      <a:endParaRPr lang="en-GB" sz="2400" b="1" dirty="0"/>
                    </a:p>
                  </a:txBody>
                  <a:tcPr>
                    <a:solidFill>
                      <a:schemeClr val="tx1"/>
                    </a:solidFill>
                  </a:tcPr>
                </a:tc>
                <a:tc>
                  <a:txBody>
                    <a:bodyPr/>
                    <a:lstStyle/>
                    <a:p>
                      <a:pPr algn="ctr"/>
                      <a:r>
                        <a:rPr lang="en-GB" sz="2400" b="1" dirty="0"/>
                        <a:t>Level 2</a:t>
                      </a:r>
                    </a:p>
                  </a:txBody>
                  <a:tcPr/>
                </a:tc>
                <a:extLst>
                  <a:ext uri="{0D108BD9-81ED-4DB2-BD59-A6C34878D82A}">
                    <a16:rowId xmlns:a16="http://schemas.microsoft.com/office/drawing/2014/main" val="1185744042"/>
                  </a:ext>
                </a:extLst>
              </a:tr>
              <a:tr h="370840">
                <a:tc>
                  <a:txBody>
                    <a:bodyPr/>
                    <a:lstStyle/>
                    <a:p>
                      <a:r>
                        <a:rPr lang="en-GB" b="0" dirty="0"/>
                        <a:t>The Level 1 Functional Skills English qualification comprises of </a:t>
                      </a:r>
                      <a:r>
                        <a:rPr lang="en-GB" b="1" dirty="0"/>
                        <a:t>three</a:t>
                      </a:r>
                      <a:r>
                        <a:rPr lang="en-GB" dirty="0"/>
                        <a:t> separate assessments:- </a:t>
                      </a:r>
                    </a:p>
                    <a:p>
                      <a:endParaRPr lang="en-GB" dirty="0"/>
                    </a:p>
                    <a:p>
                      <a:pPr marL="285750" indent="-285750">
                        <a:buFont typeface="Arial" panose="020B0604020202020204" pitchFamily="34" charset="0"/>
                        <a:buChar char="•"/>
                      </a:pPr>
                      <a:r>
                        <a:rPr lang="en-GB" dirty="0"/>
                        <a:t>1 Reading test </a:t>
                      </a:r>
                    </a:p>
                    <a:p>
                      <a:pPr marL="285750" indent="-285750">
                        <a:buFont typeface="Arial" panose="020B0604020202020204" pitchFamily="34" charset="0"/>
                        <a:buChar char="•"/>
                      </a:pPr>
                      <a:r>
                        <a:rPr lang="en-GB" dirty="0"/>
                        <a:t>1 Writing test</a:t>
                      </a:r>
                    </a:p>
                    <a:p>
                      <a:pPr marL="285750" indent="-285750">
                        <a:buFont typeface="Arial" panose="020B0604020202020204" pitchFamily="34" charset="0"/>
                        <a:buChar char="•"/>
                      </a:pPr>
                      <a:r>
                        <a:rPr lang="en-GB" dirty="0"/>
                        <a:t>1 Speaking, Listening and Communication (SLC) practical assessment – apprentices must attend an online training session in preparation for the practical (SLC) assessment.</a:t>
                      </a:r>
                    </a:p>
                    <a:p>
                      <a:pPr marL="285750" indent="-285750">
                        <a:buFont typeface="Arial" panose="020B0604020202020204" pitchFamily="34" charset="0"/>
                        <a:buChar char="•"/>
                      </a:pPr>
                      <a:endParaRPr lang="en-GB" dirty="0"/>
                    </a:p>
                  </a:txBody>
                  <a:tcPr/>
                </a:tc>
                <a:tc vMerge="1">
                  <a:txBody>
                    <a:bodyPr/>
                    <a:lstStyle/>
                    <a:p>
                      <a:endParaRPr lang="en-GB" dirty="0"/>
                    </a:p>
                  </a:txBody>
                  <a:tcPr>
                    <a:solidFill>
                      <a:schemeClr val="tx1"/>
                    </a:solidFill>
                  </a:tcPr>
                </a:tc>
                <a:tc>
                  <a:txBody>
                    <a:bodyPr/>
                    <a:lstStyle/>
                    <a:p>
                      <a:r>
                        <a:rPr lang="en-GB" b="0" dirty="0"/>
                        <a:t>The Level 2 Functional Skills English qualification comprises of </a:t>
                      </a:r>
                      <a:r>
                        <a:rPr lang="en-GB" b="1" dirty="0"/>
                        <a:t>three</a:t>
                      </a:r>
                      <a:r>
                        <a:rPr lang="en-GB" dirty="0"/>
                        <a:t> separate assessments:- </a:t>
                      </a:r>
                    </a:p>
                    <a:p>
                      <a:endParaRPr lang="en-GB" dirty="0"/>
                    </a:p>
                    <a:p>
                      <a:pPr marL="285750" indent="-285750">
                        <a:buFont typeface="Arial" panose="020B0604020202020204" pitchFamily="34" charset="0"/>
                        <a:buChar char="•"/>
                      </a:pPr>
                      <a:r>
                        <a:rPr lang="en-GB" dirty="0"/>
                        <a:t>1 Reading test </a:t>
                      </a:r>
                    </a:p>
                    <a:p>
                      <a:pPr marL="285750" indent="-285750">
                        <a:buFont typeface="Arial" panose="020B0604020202020204" pitchFamily="34" charset="0"/>
                        <a:buChar char="•"/>
                      </a:pPr>
                      <a:r>
                        <a:rPr lang="en-GB" dirty="0"/>
                        <a:t>1 Writing test</a:t>
                      </a:r>
                    </a:p>
                    <a:p>
                      <a:pPr marL="285750" indent="-285750">
                        <a:buFont typeface="Arial" panose="020B0604020202020204" pitchFamily="34" charset="0"/>
                        <a:buChar char="•"/>
                      </a:pPr>
                      <a:r>
                        <a:rPr lang="en-GB" dirty="0"/>
                        <a:t>1 Speaking, Listening and Communication (SLC) practical assessment – apprentices must attend an online training session in preparation for the practical (SLC) assessment.</a:t>
                      </a:r>
                    </a:p>
                    <a:p>
                      <a:endParaRPr lang="en-GB" dirty="0"/>
                    </a:p>
                  </a:txBody>
                  <a:tcPr/>
                </a:tc>
                <a:extLst>
                  <a:ext uri="{0D108BD9-81ED-4DB2-BD59-A6C34878D82A}">
                    <a16:rowId xmlns:a16="http://schemas.microsoft.com/office/drawing/2014/main" val="525430077"/>
                  </a:ext>
                </a:extLst>
              </a:tr>
            </a:tbl>
          </a:graphicData>
        </a:graphic>
      </p:graphicFrame>
    </p:spTree>
    <p:extLst>
      <p:ext uri="{BB962C8B-B14F-4D97-AF65-F5344CB8AC3E}">
        <p14:creationId xmlns:p14="http://schemas.microsoft.com/office/powerpoint/2010/main" val="1465604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000" b="1" dirty="0">
              <a:latin typeface="Arial" panose="020B0604020202020204" pitchFamily="34" charset="0"/>
              <a:cs typeface="Arial" panose="020B0604020202020204" pitchFamily="34" charset="0"/>
            </a:endParaRPr>
          </a:p>
        </p:txBody>
      </p:sp>
      <p:sp>
        <p:nvSpPr>
          <p:cNvPr id="7" name="Content Placeholder 2">
            <a:extLst>
              <a:ext uri="{FF2B5EF4-FFF2-40B4-BE49-F238E27FC236}">
                <a16:creationId xmlns:a16="http://schemas.microsoft.com/office/drawing/2014/main" id="{F750433F-3A45-4EF5-873B-0BAE94287CBC}"/>
              </a:ext>
            </a:extLst>
          </p:cNvPr>
          <p:cNvSpPr txBox="1">
            <a:spLocks/>
          </p:cNvSpPr>
          <p:nvPr/>
        </p:nvSpPr>
        <p:spPr>
          <a:xfrm>
            <a:off x="316990" y="1354926"/>
            <a:ext cx="10515600" cy="482057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GB" sz="2200" dirty="0">
              <a:latin typeface="Arial" panose="020B0604020202020204" pitchFamily="34" charset="0"/>
              <a:cs typeface="Arial" panose="020B0604020202020204" pitchFamily="34" charset="0"/>
            </a:endParaRPr>
          </a:p>
        </p:txBody>
      </p:sp>
      <p:pic>
        <p:nvPicPr>
          <p:cNvPr id="8" name="Graphic 7" descr="A lightbulb">
            <a:extLst>
              <a:ext uri="{FF2B5EF4-FFF2-40B4-BE49-F238E27FC236}">
                <a16:creationId xmlns:a16="http://schemas.microsoft.com/office/drawing/2014/main" id="{E4398B09-0102-4C8E-9CDA-6759B232751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41265" y="3854527"/>
            <a:ext cx="2782649" cy="2782649"/>
          </a:xfrm>
          <a:prstGeom prst="rect">
            <a:avLst/>
          </a:prstGeom>
        </p:spPr>
      </p:pic>
      <p:sp>
        <p:nvSpPr>
          <p:cNvPr id="3" name="Title 2">
            <a:extLst>
              <a:ext uri="{FF2B5EF4-FFF2-40B4-BE49-F238E27FC236}">
                <a16:creationId xmlns:a16="http://schemas.microsoft.com/office/drawing/2014/main" id="{2DF2D5E6-67B6-1643-2676-B6ECBE78A03F}"/>
              </a:ext>
            </a:extLst>
          </p:cNvPr>
          <p:cNvSpPr>
            <a:spLocks noGrp="1"/>
          </p:cNvSpPr>
          <p:nvPr>
            <p:ph type="title"/>
          </p:nvPr>
        </p:nvSpPr>
        <p:spPr/>
        <p:txBody>
          <a:bodyPr>
            <a:normAutofit/>
          </a:bodyPr>
          <a:lstStyle/>
          <a:p>
            <a:pPr algn="ctr"/>
            <a:r>
              <a:rPr lang="en-GB" sz="3600" b="1" dirty="0">
                <a:latin typeface="Arial" panose="020B0604020202020204" pitchFamily="34" charset="0"/>
                <a:cs typeface="Arial" panose="020B0604020202020204" pitchFamily="34" charset="0"/>
              </a:rPr>
              <a:t>Wellbeing </a:t>
            </a:r>
            <a:endParaRPr lang="en-GB" sz="3600" dirty="0"/>
          </a:p>
        </p:txBody>
      </p:sp>
      <p:sp>
        <p:nvSpPr>
          <p:cNvPr id="4" name="Content Placeholder 3">
            <a:extLst>
              <a:ext uri="{FF2B5EF4-FFF2-40B4-BE49-F238E27FC236}">
                <a16:creationId xmlns:a16="http://schemas.microsoft.com/office/drawing/2014/main" id="{DBCEED77-CA66-CBC9-E586-920BA1133459}"/>
              </a:ext>
            </a:extLst>
          </p:cNvPr>
          <p:cNvSpPr>
            <a:spLocks noGrp="1"/>
          </p:cNvSpPr>
          <p:nvPr>
            <p:ph idx="1"/>
          </p:nvPr>
        </p:nvSpPr>
        <p:spPr/>
        <p:txBody>
          <a:bodyPr>
            <a:normAutofit/>
          </a:bodyPr>
          <a:lstStyle/>
          <a:p>
            <a:pPr marL="0" indent="0">
              <a:buNone/>
            </a:pPr>
            <a:endParaRPr lang="en-US" sz="2000" dirty="0">
              <a:latin typeface="Arial" panose="020B0604020202020204" pitchFamily="34" charset="0"/>
              <a:cs typeface="Arial" panose="020B0604020202020204" pitchFamily="34" charset="0"/>
            </a:endParaRPr>
          </a:p>
          <a:p>
            <a:pPr marL="0" indent="0" algn="ctr">
              <a:buNone/>
            </a:pPr>
            <a:r>
              <a:rPr lang="en-US" sz="2400" dirty="0">
                <a:latin typeface="Arial" panose="020B0604020202020204" pitchFamily="34" charset="0"/>
                <a:cs typeface="Arial" panose="020B0604020202020204" pitchFamily="34" charset="0"/>
              </a:rPr>
              <a:t>. KEITS have a range of resources to support apprentices' wellbeing. In  addition apprentices have free access to Health Assured services which offers confidential support and advice on a range of topics such as, mental health, finances and bereavement</a:t>
            </a:r>
          </a:p>
          <a:p>
            <a:pPr marL="0" indent="0" algn="ctr">
              <a:buNone/>
            </a:pPr>
            <a:endParaRPr lang="en-US" sz="2400" dirty="0">
              <a:latin typeface="Arial" panose="020B0604020202020204" pitchFamily="34" charset="0"/>
              <a:cs typeface="Arial" panose="020B0604020202020204" pitchFamily="34" charset="0"/>
            </a:endParaRPr>
          </a:p>
          <a:p>
            <a:pPr marL="0" indent="0" algn="ctr">
              <a:buNone/>
            </a:pPr>
            <a:endParaRPr lang="en-US" sz="2400" dirty="0">
              <a:latin typeface="Arial" panose="020B0604020202020204" pitchFamily="34" charset="0"/>
              <a:cs typeface="Arial" panose="020B0604020202020204" pitchFamily="34" charset="0"/>
            </a:endParaRPr>
          </a:p>
          <a:p>
            <a:pPr marL="0" indent="0">
              <a:buNone/>
            </a:pPr>
            <a:endParaRPr lang="en-GB" dirty="0"/>
          </a:p>
        </p:txBody>
      </p:sp>
      <p:pic>
        <p:nvPicPr>
          <p:cNvPr id="5" name="2DB10A13-D40A-4359-89D6-322E19C24196">
            <a:extLst>
              <a:ext uri="{FF2B5EF4-FFF2-40B4-BE49-F238E27FC236}">
                <a16:creationId xmlns:a16="http://schemas.microsoft.com/office/drawing/2014/main" id="{56A666D6-21E5-FB29-D21A-C7D53B394D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3330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E02F4-AA9B-46EC-A78E-050474239BA0}"/>
              </a:ext>
            </a:extLst>
          </p:cNvPr>
          <p:cNvSpPr>
            <a:spLocks noGrp="1"/>
          </p:cNvSpPr>
          <p:nvPr>
            <p:ph type="title"/>
          </p:nvPr>
        </p:nvSpPr>
        <p:spPr>
          <a:xfrm>
            <a:off x="838200" y="365125"/>
            <a:ext cx="10515600" cy="1325563"/>
          </a:xfrm>
        </p:spPr>
        <p:txBody>
          <a:bodyPr anchor="ctr">
            <a:normAutofit/>
          </a:bodyPr>
          <a:lstStyle/>
          <a:p>
            <a:pPr algn="ctr"/>
            <a:r>
              <a:rPr lang="en-GB" b="1" dirty="0">
                <a:latin typeface="Arial" panose="020B0604020202020204" pitchFamily="34" charset="0"/>
                <a:cs typeface="Arial" panose="020B0604020202020204" pitchFamily="34" charset="0"/>
              </a:rPr>
              <a:t>Any Questions?</a:t>
            </a:r>
          </a:p>
        </p:txBody>
      </p:sp>
      <p:sp>
        <p:nvSpPr>
          <p:cNvPr id="3" name="Content Placeholder 2">
            <a:extLst>
              <a:ext uri="{FF2B5EF4-FFF2-40B4-BE49-F238E27FC236}">
                <a16:creationId xmlns:a16="http://schemas.microsoft.com/office/drawing/2014/main" id="{B0D585A7-8CAB-45AD-9533-BEA918250D1C}"/>
              </a:ext>
            </a:extLst>
          </p:cNvPr>
          <p:cNvSpPr>
            <a:spLocks noGrp="1"/>
          </p:cNvSpPr>
          <p:nvPr>
            <p:ph sz="half" idx="1"/>
          </p:nvPr>
        </p:nvSpPr>
        <p:spPr>
          <a:xfrm>
            <a:off x="421640" y="1886585"/>
            <a:ext cx="11069320" cy="4351338"/>
          </a:xfrm>
        </p:spPr>
        <p:txBody>
          <a:bodyPr>
            <a:normAutofit/>
          </a:bodyPr>
          <a:lstStyle/>
          <a:p>
            <a:pPr marL="457200" lvl="1" indent="0" algn="ctr">
              <a:buNone/>
            </a:pPr>
            <a:r>
              <a:rPr lang="en-GB" sz="2800" dirty="0">
                <a:latin typeface="Arial" panose="020B0604020202020204" pitchFamily="34" charset="0"/>
                <a:cs typeface="Arial" panose="020B0604020202020204" pitchFamily="34" charset="0"/>
              </a:rPr>
              <a:t>The KEITS team hope you enjoy the course.</a:t>
            </a:r>
          </a:p>
          <a:p>
            <a:pPr marL="457200" lvl="1" indent="0" algn="ctr">
              <a:buNone/>
            </a:pPr>
            <a:r>
              <a:rPr lang="en-GB" sz="2800" dirty="0">
                <a:latin typeface="Arial" panose="020B0604020202020204" pitchFamily="34" charset="0"/>
                <a:cs typeface="Arial" panose="020B0604020202020204" pitchFamily="34" charset="0"/>
              </a:rPr>
              <a:t>Remember  - we are here to support you.</a:t>
            </a:r>
          </a:p>
          <a:p>
            <a:pPr marL="0" indent="0">
              <a:buNone/>
            </a:pPr>
            <a:endParaRPr lang="en-GB" dirty="0"/>
          </a:p>
        </p:txBody>
      </p:sp>
      <p:pic>
        <p:nvPicPr>
          <p:cNvPr id="6" name="2DB10A13-D40A-4359-89D6-322E19C24196">
            <a:extLst>
              <a:ext uri="{FF2B5EF4-FFF2-40B4-BE49-F238E27FC236}">
                <a16:creationId xmlns:a16="http://schemas.microsoft.com/office/drawing/2014/main" id="{43E85D76-D153-9E5B-57FC-4358069AD2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Industrial lawn mower machine on a soccer stadium with freshly installed and trimmed new turf. stock photo">
            <a:extLst>
              <a:ext uri="{FF2B5EF4-FFF2-40B4-BE49-F238E27FC236}">
                <a16:creationId xmlns:a16="http://schemas.microsoft.com/office/drawing/2014/main" id="{F9BA76ED-D3EE-1BEA-0F3C-22A66FE83E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3229447"/>
            <a:ext cx="4809566" cy="3204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78428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latin typeface="Arial" panose="020B0604020202020204" pitchFamily="34" charset="0"/>
                <a:cs typeface="Arial" panose="020B0604020202020204" pitchFamily="34" charset="0"/>
              </a:rPr>
              <a:t>Contact Us</a:t>
            </a:r>
            <a:endParaRPr lang="en-GB" sz="4000" b="1">
              <a:solidFill>
                <a:srgbClr val="FF0000"/>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6C0C22DB-EBB6-4D6D-B0CD-FA6597411A1A}"/>
              </a:ext>
            </a:extLst>
          </p:cNvPr>
          <p:cNvSpPr txBox="1">
            <a:spLocks/>
          </p:cNvSpPr>
          <p:nvPr/>
        </p:nvSpPr>
        <p:spPr>
          <a:xfrm>
            <a:off x="838200" y="1520825"/>
            <a:ext cx="10515600" cy="4251325"/>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sym typeface="Wingdings" panose="05000000000000000000" pitchFamily="2" charset="2"/>
            </a:endParaRPr>
          </a:p>
          <a:p>
            <a:pPr marL="0" indent="0" algn="ctr">
              <a:buFont typeface="Arial" panose="020B0604020202020204" pitchFamily="34" charset="0"/>
              <a:buNone/>
            </a:pPr>
            <a:r>
              <a:rPr lang="en-US" b="1" dirty="0">
                <a:sym typeface="Wingdings" panose="05000000000000000000" pitchFamily="2" charset="2"/>
              </a:rPr>
              <a:t>KEITS Training Services Ltd</a:t>
            </a:r>
          </a:p>
          <a:p>
            <a:pPr marL="0" indent="0" algn="ctr">
              <a:buFont typeface="Arial" panose="020B0604020202020204" pitchFamily="34" charset="0"/>
              <a:buNone/>
            </a:pPr>
            <a:r>
              <a:rPr lang="en-US" b="1" dirty="0">
                <a:sym typeface="Wingdings" panose="05000000000000000000" pitchFamily="2" charset="2"/>
              </a:rPr>
              <a:t>P.O. Box 529</a:t>
            </a:r>
          </a:p>
          <a:p>
            <a:pPr marL="0" indent="0" algn="ctr">
              <a:buFont typeface="Arial" panose="020B0604020202020204" pitchFamily="34" charset="0"/>
              <a:buNone/>
            </a:pPr>
            <a:r>
              <a:rPr lang="en-US" b="1" dirty="0">
                <a:sym typeface="Wingdings" panose="05000000000000000000" pitchFamily="2" charset="2"/>
              </a:rPr>
              <a:t>Hatfield</a:t>
            </a:r>
          </a:p>
          <a:p>
            <a:pPr marL="0" indent="0" algn="ctr">
              <a:buFont typeface="Arial" panose="020B0604020202020204" pitchFamily="34" charset="0"/>
              <a:buNone/>
            </a:pPr>
            <a:r>
              <a:rPr lang="en-US" b="1">
                <a:sym typeface="Wingdings" panose="05000000000000000000" pitchFamily="2" charset="2"/>
              </a:rPr>
              <a:t>AL10 1JS</a:t>
            </a:r>
          </a:p>
          <a:p>
            <a:pPr marL="0" indent="0" algn="ctr">
              <a:buFont typeface="Arial" panose="020B0604020202020204" pitchFamily="34" charset="0"/>
              <a:buNone/>
            </a:pPr>
            <a:endParaRPr lang="en-US" b="1" dirty="0">
              <a:sym typeface="Wingdings" panose="05000000000000000000" pitchFamily="2" charset="2"/>
            </a:endParaRPr>
          </a:p>
          <a:p>
            <a:pPr marL="0" indent="0" algn="ctr">
              <a:buFont typeface="Arial" panose="020B0604020202020204" pitchFamily="34" charset="0"/>
              <a:buNone/>
            </a:pPr>
            <a:r>
              <a:rPr lang="en-US" b="1" dirty="0">
                <a:sym typeface="Wingdings" panose="05000000000000000000" pitchFamily="2" charset="2"/>
              </a:rPr>
              <a:t> </a:t>
            </a:r>
          </a:p>
          <a:p>
            <a:pPr marL="0" indent="0" algn="ctr">
              <a:buFont typeface="Arial" panose="020B0604020202020204" pitchFamily="34" charset="0"/>
              <a:buNone/>
            </a:pPr>
            <a:r>
              <a:rPr lang="en-US" b="1" dirty="0">
                <a:sym typeface="Wingdings" panose="05000000000000000000" pitchFamily="2" charset="2"/>
              </a:rPr>
              <a:t>T: 0208 327 3800</a:t>
            </a:r>
          </a:p>
          <a:p>
            <a:pPr marL="0" indent="0" algn="ctr">
              <a:buFont typeface="Arial" panose="020B0604020202020204" pitchFamily="34" charset="0"/>
              <a:buNone/>
            </a:pPr>
            <a:r>
              <a:rPr lang="en-US" b="1" dirty="0">
                <a:sym typeface="Wingdings" panose="05000000000000000000" pitchFamily="2" charset="2"/>
              </a:rPr>
              <a:t>E: info@keits.co.uk</a:t>
            </a:r>
          </a:p>
          <a:p>
            <a:pPr marL="0" indent="0" algn="ctr">
              <a:buFont typeface="Arial" panose="020B0604020202020204" pitchFamily="34" charset="0"/>
              <a:buNone/>
            </a:pPr>
            <a:r>
              <a:rPr lang="en-US" b="1" dirty="0">
                <a:sym typeface="Wingdings" panose="05000000000000000000" pitchFamily="2" charset="2"/>
              </a:rPr>
              <a:t>W:www.KEITS.co.uk</a:t>
            </a:r>
          </a:p>
          <a:p>
            <a:pPr marL="0" indent="0" algn="ctr">
              <a:buFont typeface="Arial" panose="020B0604020202020204" pitchFamily="34" charset="0"/>
              <a:buNone/>
            </a:pPr>
            <a:endParaRPr lang="en-US" b="1" dirty="0">
              <a:sym typeface="Wingdings" panose="05000000000000000000" pitchFamily="2" charset="2"/>
            </a:endParaRPr>
          </a:p>
          <a:p>
            <a:pPr marL="0" indent="0" algn="ctr">
              <a:buFont typeface="Arial" panose="020B0604020202020204" pitchFamily="34" charset="0"/>
              <a:buNone/>
            </a:pPr>
            <a:endParaRPr lang="en-US" b="1" dirty="0">
              <a:sym typeface="Wingdings" panose="05000000000000000000" pitchFamily="2" charset="2"/>
            </a:endParaRPr>
          </a:p>
          <a:p>
            <a:pPr marL="0" indent="0" algn="ctr">
              <a:buFont typeface="Arial" panose="020B0604020202020204" pitchFamily="34" charset="0"/>
              <a:buNone/>
            </a:pPr>
            <a:endParaRPr lang="en-US" dirty="0">
              <a:sym typeface="Wingdings" panose="05000000000000000000" pitchFamily="2" charset="2"/>
            </a:endParaRPr>
          </a:p>
          <a:p>
            <a:pPr marL="0" indent="0">
              <a:buFont typeface="Arial" panose="020B0604020202020204" pitchFamily="34" charset="0"/>
              <a:buNone/>
            </a:pPr>
            <a:endParaRPr lang="en-GB" dirty="0">
              <a:latin typeface="Arial" pitchFamily="34" charset="0"/>
              <a:cs typeface="Arial" pitchFamily="34" charset="0"/>
              <a:sym typeface="Wingdings" panose="05000000000000000000" pitchFamily="2" charset="2"/>
            </a:endParaRPr>
          </a:p>
        </p:txBody>
      </p:sp>
      <p:pic>
        <p:nvPicPr>
          <p:cNvPr id="6" name="Picture 5" descr="Icon&#10;&#10;Description automatically generated">
            <a:hlinkClick r:id="rId2"/>
            <a:extLst>
              <a:ext uri="{FF2B5EF4-FFF2-40B4-BE49-F238E27FC236}">
                <a16:creationId xmlns:a16="http://schemas.microsoft.com/office/drawing/2014/main" id="{9EAE563A-A9CE-49BA-BB2C-37A7489912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660" y="1955065"/>
            <a:ext cx="1923120" cy="1083358"/>
          </a:xfrm>
          <a:prstGeom prst="rect">
            <a:avLst/>
          </a:prstGeom>
        </p:spPr>
      </p:pic>
      <p:pic>
        <p:nvPicPr>
          <p:cNvPr id="8" name="Picture 7" descr="Icon&#10;&#10;Description automatically generated">
            <a:hlinkClick r:id="rId4"/>
            <a:extLst>
              <a:ext uri="{FF2B5EF4-FFF2-40B4-BE49-F238E27FC236}">
                <a16:creationId xmlns:a16="http://schemas.microsoft.com/office/drawing/2014/main" id="{8A766F90-6AF3-4DBE-A68D-17E92BDCB7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6789" y="1955065"/>
            <a:ext cx="1267238" cy="1267238"/>
          </a:xfrm>
          <a:prstGeom prst="rect">
            <a:avLst/>
          </a:prstGeom>
        </p:spPr>
      </p:pic>
      <p:pic>
        <p:nvPicPr>
          <p:cNvPr id="10" name="Picture 9" descr="Logo&#10;&#10;Description automatically generated with low confidence">
            <a:hlinkClick r:id="rId6"/>
            <a:extLst>
              <a:ext uri="{FF2B5EF4-FFF2-40B4-BE49-F238E27FC236}">
                <a16:creationId xmlns:a16="http://schemas.microsoft.com/office/drawing/2014/main" id="{26761DEF-54EA-45E0-82E3-AF5320B155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3826" y="4229967"/>
            <a:ext cx="919511" cy="1113069"/>
          </a:xfrm>
          <a:prstGeom prst="rect">
            <a:avLst/>
          </a:prstGeom>
        </p:spPr>
      </p:pic>
      <p:pic>
        <p:nvPicPr>
          <p:cNvPr id="12" name="Picture 11" descr="Logo, icon&#10;&#10;Description automatically generated">
            <a:hlinkClick r:id="rId8"/>
            <a:extLst>
              <a:ext uri="{FF2B5EF4-FFF2-40B4-BE49-F238E27FC236}">
                <a16:creationId xmlns:a16="http://schemas.microsoft.com/office/drawing/2014/main" id="{5805BFEA-8C03-4C16-B2F9-B90B2245DCC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66789" y="4303279"/>
            <a:ext cx="1342618" cy="1342618"/>
          </a:xfrm>
          <a:prstGeom prst="rect">
            <a:avLst/>
          </a:prstGeom>
        </p:spPr>
      </p:pic>
      <p:pic>
        <p:nvPicPr>
          <p:cNvPr id="4" name="2DB10A13-D40A-4359-89D6-322E19C24196">
            <a:extLst>
              <a:ext uri="{FF2B5EF4-FFF2-40B4-BE49-F238E27FC236}">
                <a16:creationId xmlns:a16="http://schemas.microsoft.com/office/drawing/2014/main" id="{5B33FC64-92AC-19D8-995A-68DBDC49EF3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7006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7912609"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400" b="1" dirty="0">
                <a:latin typeface="Arial" panose="020B0604020202020204" pitchFamily="34" charset="0"/>
                <a:cs typeface="Arial" panose="020B0604020202020204" pitchFamily="34" charset="0"/>
              </a:rPr>
              <a:t>What is an Apprenticeship?</a:t>
            </a:r>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dirty="0">
                <a:latin typeface="Arial" panose="020B0604020202020204" pitchFamily="34" charset="0"/>
                <a:cs typeface="Arial" panose="020B0604020202020204" pitchFamily="34" charset="0"/>
              </a:rPr>
              <a:t>An apprenticeship consists of:</a:t>
            </a:r>
          </a:p>
        </p:txBody>
      </p:sp>
      <p:sp>
        <p:nvSpPr>
          <p:cNvPr id="16" name="Flowchart: Preparation 15">
            <a:extLst>
              <a:ext uri="{FF2B5EF4-FFF2-40B4-BE49-F238E27FC236}">
                <a16:creationId xmlns:a16="http://schemas.microsoft.com/office/drawing/2014/main" id="{CB97CAB8-C114-43D2-B7AA-65766E814364}"/>
              </a:ext>
            </a:extLst>
          </p:cNvPr>
          <p:cNvSpPr/>
          <p:nvPr/>
        </p:nvSpPr>
        <p:spPr>
          <a:xfrm>
            <a:off x="0" y="2042389"/>
            <a:ext cx="3357356" cy="2717246"/>
          </a:xfrm>
          <a:prstGeom prst="flowChartPreparation">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Arial" panose="020B0604020202020204" pitchFamily="34" charset="0"/>
                <a:cs typeface="Arial" panose="020B0604020202020204" pitchFamily="34" charset="0"/>
              </a:rPr>
              <a:t>The Standard </a:t>
            </a:r>
            <a:r>
              <a:rPr lang="en-US" sz="1400" dirty="0">
                <a:solidFill>
                  <a:schemeClr val="tx1"/>
                </a:solidFill>
                <a:latin typeface="Arial" panose="020B0604020202020204" pitchFamily="34" charset="0"/>
                <a:cs typeface="Arial" panose="020B0604020202020204" pitchFamily="34" charset="0"/>
              </a:rPr>
              <a:t>- the skills, knowledge and </a:t>
            </a:r>
            <a:r>
              <a:rPr lang="en-US" sz="1400" dirty="0" err="1">
                <a:solidFill>
                  <a:schemeClr val="tx1"/>
                </a:solidFill>
                <a:latin typeface="Arial" panose="020B0604020202020204" pitchFamily="34" charset="0"/>
                <a:cs typeface="Arial" panose="020B0604020202020204" pitchFamily="34" charset="0"/>
              </a:rPr>
              <a:t>behaviours</a:t>
            </a:r>
            <a:r>
              <a:rPr lang="en-US" sz="1400" dirty="0">
                <a:solidFill>
                  <a:schemeClr val="tx1"/>
                </a:solidFill>
                <a:latin typeface="Arial" panose="020B0604020202020204" pitchFamily="34" charset="0"/>
                <a:cs typeface="Arial" panose="020B0604020202020204" pitchFamily="34" charset="0"/>
              </a:rPr>
              <a:t> required to achieve your apprenticeship and do this job.  </a:t>
            </a:r>
          </a:p>
          <a:p>
            <a:pPr algn="ctr"/>
            <a:endParaRPr lang="en-GB" dirty="0"/>
          </a:p>
        </p:txBody>
      </p:sp>
      <p:sp>
        <p:nvSpPr>
          <p:cNvPr id="17" name="Flowchart: Preparation 16">
            <a:extLst>
              <a:ext uri="{FF2B5EF4-FFF2-40B4-BE49-F238E27FC236}">
                <a16:creationId xmlns:a16="http://schemas.microsoft.com/office/drawing/2014/main" id="{A2A050CB-0CDD-4871-95A5-0955B3E91061}"/>
              </a:ext>
            </a:extLst>
          </p:cNvPr>
          <p:cNvSpPr/>
          <p:nvPr/>
        </p:nvSpPr>
        <p:spPr>
          <a:xfrm>
            <a:off x="2784691" y="3487960"/>
            <a:ext cx="3417614" cy="2947821"/>
          </a:xfrm>
          <a:prstGeom prst="flowChartPreparation">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err="1">
                <a:solidFill>
                  <a:schemeClr val="tx1"/>
                </a:solidFill>
                <a:latin typeface="Arial" panose="020B0604020202020204" pitchFamily="34" charset="0"/>
                <a:cs typeface="Arial" panose="020B0604020202020204" pitchFamily="34" charset="0"/>
              </a:rPr>
              <a:t>Maths</a:t>
            </a:r>
            <a:r>
              <a:rPr lang="en-US" sz="1400" b="1" dirty="0">
                <a:solidFill>
                  <a:schemeClr val="tx1"/>
                </a:solidFill>
                <a:latin typeface="Arial" panose="020B0604020202020204" pitchFamily="34" charset="0"/>
                <a:cs typeface="Arial" panose="020B0604020202020204" pitchFamily="34" charset="0"/>
              </a:rPr>
              <a:t> &amp; English</a:t>
            </a:r>
          </a:p>
          <a:p>
            <a:pPr algn="ctr"/>
            <a:r>
              <a:rPr lang="en-US" sz="1400" b="1" dirty="0">
                <a:solidFill>
                  <a:schemeClr val="tx1"/>
                </a:solidFill>
                <a:latin typeface="Arial" panose="020B0604020202020204" pitchFamily="34" charset="0"/>
                <a:cs typeface="Arial" panose="020B0604020202020204" pitchFamily="34" charset="0"/>
              </a:rPr>
              <a:t>For 16 – 18 yr olds you will need to complete  Functional Skills </a:t>
            </a:r>
            <a:r>
              <a:rPr lang="en-US" sz="1400" b="1" dirty="0" err="1">
                <a:solidFill>
                  <a:schemeClr val="tx1"/>
                </a:solidFill>
                <a:latin typeface="Arial" panose="020B0604020202020204" pitchFamily="34" charset="0"/>
                <a:cs typeface="Arial" panose="020B0604020202020204" pitchFamily="34" charset="0"/>
              </a:rPr>
              <a:t>maths</a:t>
            </a:r>
            <a:r>
              <a:rPr lang="en-US" sz="1400" b="1" dirty="0">
                <a:solidFill>
                  <a:schemeClr val="tx1"/>
                </a:solidFill>
                <a:latin typeface="Arial" panose="020B0604020202020204" pitchFamily="34" charset="0"/>
                <a:cs typeface="Arial" panose="020B0604020202020204" pitchFamily="34" charset="0"/>
              </a:rPr>
              <a:t> and English tests if you don’t have a GCSE grade 4 / C or above. For 19+’s this is optional.</a:t>
            </a:r>
            <a:endParaRPr lang="en-GB" sz="1400" dirty="0">
              <a:latin typeface="Arial" panose="020B0604020202020204" pitchFamily="34" charset="0"/>
              <a:cs typeface="Arial" panose="020B0604020202020204" pitchFamily="34" charset="0"/>
            </a:endParaRPr>
          </a:p>
          <a:p>
            <a:pPr algn="ctr"/>
            <a:endParaRPr lang="en-GB" sz="1400" dirty="0">
              <a:latin typeface="Arial" panose="020B0604020202020204" pitchFamily="34" charset="0"/>
              <a:cs typeface="Arial" panose="020B0604020202020204" pitchFamily="34" charset="0"/>
            </a:endParaRPr>
          </a:p>
        </p:txBody>
      </p:sp>
      <p:sp>
        <p:nvSpPr>
          <p:cNvPr id="19" name="Flowchart: Preparation 18">
            <a:extLst>
              <a:ext uri="{FF2B5EF4-FFF2-40B4-BE49-F238E27FC236}">
                <a16:creationId xmlns:a16="http://schemas.microsoft.com/office/drawing/2014/main" id="{945C6B4B-BBC1-4CE4-BC66-451352B23B50}"/>
              </a:ext>
            </a:extLst>
          </p:cNvPr>
          <p:cNvSpPr/>
          <p:nvPr/>
        </p:nvSpPr>
        <p:spPr>
          <a:xfrm>
            <a:off x="5680499" y="2114966"/>
            <a:ext cx="3511826" cy="2806148"/>
          </a:xfrm>
          <a:prstGeom prst="flowChartPreparation">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Arial" panose="020B0604020202020204" pitchFamily="34" charset="0"/>
                <a:cs typeface="Arial" panose="020B0604020202020204" pitchFamily="34" charset="0"/>
              </a:rPr>
              <a:t>Gateway</a:t>
            </a:r>
            <a:r>
              <a:rPr lang="en-US" sz="1400" dirty="0">
                <a:solidFill>
                  <a:schemeClr val="tx1"/>
                </a:solidFill>
                <a:latin typeface="Arial" panose="020B0604020202020204" pitchFamily="34" charset="0"/>
                <a:cs typeface="Arial" panose="020B0604020202020204" pitchFamily="34" charset="0"/>
              </a:rPr>
              <a:t> </a:t>
            </a:r>
          </a:p>
          <a:p>
            <a:r>
              <a:rPr lang="en-US" sz="1400" dirty="0">
                <a:solidFill>
                  <a:schemeClr val="tx1"/>
                </a:solidFill>
                <a:latin typeface="Arial" panose="020B0604020202020204" pitchFamily="34" charset="0"/>
                <a:cs typeface="Arial" panose="020B0604020202020204" pitchFamily="34" charset="0"/>
              </a:rPr>
              <a:t>This is a meeting to confirm you have completed:</a:t>
            </a:r>
          </a:p>
          <a:p>
            <a:pPr marL="171450" indent="-171450">
              <a:buFont typeface="Arial" panose="020B0604020202020204" pitchFamily="34" charset="0"/>
              <a:buChar char="•"/>
            </a:pPr>
            <a:r>
              <a:rPr lang="en-US" sz="1400" dirty="0">
                <a:solidFill>
                  <a:schemeClr val="tx1"/>
                </a:solidFill>
                <a:latin typeface="Arial" panose="020B0604020202020204" pitchFamily="34" charset="0"/>
                <a:cs typeface="Arial" panose="020B0604020202020204" pitchFamily="34" charset="0"/>
              </a:rPr>
              <a:t>All necessary training,</a:t>
            </a:r>
          </a:p>
          <a:p>
            <a:pPr marL="171450" indent="-171450">
              <a:buFont typeface="Arial" panose="020B0604020202020204" pitchFamily="34" charset="0"/>
              <a:buChar char="•"/>
            </a:pPr>
            <a:r>
              <a:rPr lang="en-US" sz="1400" dirty="0" err="1">
                <a:solidFill>
                  <a:schemeClr val="tx1"/>
                </a:solidFill>
                <a:latin typeface="Arial" panose="020B0604020202020204" pitchFamily="34" charset="0"/>
                <a:cs typeface="Arial" panose="020B0604020202020204" pitchFamily="34" charset="0"/>
              </a:rPr>
              <a:t>Maths</a:t>
            </a:r>
            <a:r>
              <a:rPr lang="en-US" sz="1400" dirty="0">
                <a:solidFill>
                  <a:schemeClr val="tx1"/>
                </a:solidFill>
                <a:latin typeface="Arial" panose="020B0604020202020204" pitchFamily="34" charset="0"/>
                <a:cs typeface="Arial" panose="020B0604020202020204" pitchFamily="34" charset="0"/>
              </a:rPr>
              <a:t> &amp; English requirements,</a:t>
            </a:r>
          </a:p>
          <a:p>
            <a:pPr marL="171450" indent="-171450">
              <a:buFont typeface="Arial" panose="020B0604020202020204" pitchFamily="34" charset="0"/>
              <a:buChar char="•"/>
            </a:pPr>
            <a:r>
              <a:rPr lang="en-US" sz="1400" dirty="0">
                <a:solidFill>
                  <a:schemeClr val="tx1"/>
                </a:solidFill>
                <a:latin typeface="Arial" panose="020B0604020202020204" pitchFamily="34" charset="0"/>
                <a:cs typeface="Arial" panose="020B0604020202020204" pitchFamily="34" charset="0"/>
              </a:rPr>
              <a:t>any additional industry tests,</a:t>
            </a:r>
          </a:p>
          <a:p>
            <a:pPr marL="171450" indent="-171450">
              <a:buFont typeface="Arial" panose="020B0604020202020204" pitchFamily="34" charset="0"/>
              <a:buChar char="•"/>
            </a:pPr>
            <a:r>
              <a:rPr lang="en-GB" sz="1400" dirty="0">
                <a:solidFill>
                  <a:schemeClr val="tx1"/>
                </a:solidFill>
              </a:rPr>
              <a:t>All required off job training hours</a:t>
            </a:r>
          </a:p>
          <a:p>
            <a:pPr marL="171450" indent="-171450">
              <a:buFont typeface="Arial" panose="020B0604020202020204" pitchFamily="34" charset="0"/>
              <a:buChar char="•"/>
            </a:pPr>
            <a:r>
              <a:rPr lang="en-GB" sz="1400" dirty="0">
                <a:solidFill>
                  <a:schemeClr val="tx1"/>
                </a:solidFill>
              </a:rPr>
              <a:t>Your showcase portfolio</a:t>
            </a:r>
          </a:p>
        </p:txBody>
      </p:sp>
      <p:sp>
        <p:nvSpPr>
          <p:cNvPr id="9" name="Flowchart: Preparation 8">
            <a:extLst>
              <a:ext uri="{FF2B5EF4-FFF2-40B4-BE49-F238E27FC236}">
                <a16:creationId xmlns:a16="http://schemas.microsoft.com/office/drawing/2014/main" id="{D7F01B9C-BA4A-4624-A6C4-33B38A4B5AC0}"/>
              </a:ext>
            </a:extLst>
          </p:cNvPr>
          <p:cNvSpPr/>
          <p:nvPr/>
        </p:nvSpPr>
        <p:spPr>
          <a:xfrm>
            <a:off x="8525448" y="3638635"/>
            <a:ext cx="3511826" cy="3012032"/>
          </a:xfrm>
          <a:prstGeom prst="flowChartPreparation">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dirty="0">
              <a:solidFill>
                <a:schemeClr val="tx1"/>
              </a:solidFill>
              <a:latin typeface="Arial" panose="020B0604020202020204" pitchFamily="34" charset="0"/>
              <a:cs typeface="Arial" panose="020B0604020202020204" pitchFamily="34" charset="0"/>
            </a:endParaRPr>
          </a:p>
          <a:p>
            <a:pPr algn="ctr"/>
            <a:r>
              <a:rPr lang="en-US" sz="1400" b="1" dirty="0">
                <a:solidFill>
                  <a:schemeClr val="tx1"/>
                </a:solidFill>
                <a:latin typeface="Arial" panose="020B0604020202020204" pitchFamily="34" charset="0"/>
                <a:cs typeface="Arial" panose="020B0604020202020204" pitchFamily="34" charset="0"/>
              </a:rPr>
              <a:t>End Point Assessment </a:t>
            </a:r>
          </a:p>
          <a:p>
            <a:pPr algn="ctr"/>
            <a:r>
              <a:rPr lang="en-US" sz="1400" b="1" dirty="0">
                <a:solidFill>
                  <a:schemeClr val="tx1"/>
                </a:solidFill>
                <a:latin typeface="Arial" panose="020B0604020202020204" pitchFamily="34" charset="0"/>
                <a:cs typeface="Arial" panose="020B0604020202020204" pitchFamily="34" charset="0"/>
              </a:rPr>
              <a:t>This is a 1:1 assessment conducted by an external examiner, similar to a driving test and usually comprises of a practical assessment and discussion</a:t>
            </a:r>
            <a:endParaRPr lang="en-GB" sz="1400" dirty="0"/>
          </a:p>
        </p:txBody>
      </p:sp>
      <p:pic>
        <p:nvPicPr>
          <p:cNvPr id="3" name="Picture 2">
            <a:extLst>
              <a:ext uri="{FF2B5EF4-FFF2-40B4-BE49-F238E27FC236}">
                <a16:creationId xmlns:a16="http://schemas.microsoft.com/office/drawing/2014/main" id="{25895430-6FA6-4E9E-AE77-DBC1D494DB38}"/>
              </a:ext>
            </a:extLst>
          </p:cNvPr>
          <p:cNvPicPr>
            <a:picLocks noChangeAspect="1"/>
          </p:cNvPicPr>
          <p:nvPr/>
        </p:nvPicPr>
        <p:blipFill>
          <a:blip r:embed="rId2"/>
          <a:stretch>
            <a:fillRect/>
          </a:stretch>
        </p:blipFill>
        <p:spPr>
          <a:xfrm>
            <a:off x="8948691" y="0"/>
            <a:ext cx="3243309" cy="2560053"/>
          </a:xfrm>
          <a:prstGeom prst="rect">
            <a:avLst/>
          </a:prstGeom>
        </p:spPr>
      </p:pic>
    </p:spTree>
    <p:extLst>
      <p:ext uri="{BB962C8B-B14F-4D97-AF65-F5344CB8AC3E}">
        <p14:creationId xmlns:p14="http://schemas.microsoft.com/office/powerpoint/2010/main" val="2640775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30D9C-9CB6-4CAE-9DE6-00E5B8D66115}"/>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The Apprenticeship – Duration</a:t>
            </a:r>
          </a:p>
        </p:txBody>
      </p:sp>
      <p:sp>
        <p:nvSpPr>
          <p:cNvPr id="3" name="Content Placeholder 2">
            <a:extLst>
              <a:ext uri="{FF2B5EF4-FFF2-40B4-BE49-F238E27FC236}">
                <a16:creationId xmlns:a16="http://schemas.microsoft.com/office/drawing/2014/main" id="{3487C03A-ECB4-4C6D-9B3A-82BEF07C6BF1}"/>
              </a:ext>
            </a:extLst>
          </p:cNvPr>
          <p:cNvSpPr>
            <a:spLocks noGrp="1"/>
          </p:cNvSpPr>
          <p:nvPr>
            <p:ph idx="1"/>
          </p:nvPr>
        </p:nvSpPr>
        <p:spPr>
          <a:xfrm>
            <a:off x="838200" y="1690688"/>
            <a:ext cx="10515600" cy="4889405"/>
          </a:xfrm>
        </p:spPr>
        <p:txBody>
          <a:bodyPr>
            <a:normAutofit fontScale="55000" lnSpcReduction="20000"/>
          </a:bodyPr>
          <a:lstStyle/>
          <a:p>
            <a:pPr>
              <a:lnSpc>
                <a:spcPct val="120000"/>
              </a:lnSpc>
            </a:pPr>
            <a:r>
              <a:rPr lang="en-GB" dirty="0">
                <a:latin typeface="Arial" panose="020B0604020202020204" pitchFamily="34" charset="0"/>
                <a:cs typeface="Arial" panose="020B0604020202020204" pitchFamily="34" charset="0"/>
              </a:rPr>
              <a:t>The course will last for between </a:t>
            </a:r>
            <a:r>
              <a:rPr lang="en-GB" b="1" dirty="0">
                <a:latin typeface="Arial" panose="020B0604020202020204" pitchFamily="34" charset="0"/>
                <a:cs typeface="Arial" panose="020B0604020202020204" pitchFamily="34" charset="0"/>
              </a:rPr>
              <a:t>17 and 20 months </a:t>
            </a:r>
            <a:r>
              <a:rPr lang="en-GB" dirty="0">
                <a:latin typeface="Arial" panose="020B0604020202020204" pitchFamily="34" charset="0"/>
                <a:cs typeface="Arial" panose="020B0604020202020204" pitchFamily="34" charset="0"/>
              </a:rPr>
              <a:t>and will be completed by working closely with your KEITS Training Consultant (TC) and your in house supervisor or mentor. </a:t>
            </a:r>
          </a:p>
          <a:p>
            <a:pPr>
              <a:lnSpc>
                <a:spcPct val="120000"/>
              </a:lnSpc>
            </a:pPr>
            <a:r>
              <a:rPr lang="en-GB" dirty="0">
                <a:latin typeface="Arial" panose="020B0604020202020204" pitchFamily="34" charset="0"/>
                <a:cs typeface="Arial" panose="020B0604020202020204" pitchFamily="34" charset="0"/>
              </a:rPr>
              <a:t>Your employer/supervisor will be provided with a KEITS Curriculum Scheme of Work which details of all required training that will need to be completed during the course. </a:t>
            </a:r>
            <a:endParaRPr lang="en-GB" b="1" dirty="0">
              <a:latin typeface="Arial" panose="020B0604020202020204" pitchFamily="34" charset="0"/>
              <a:cs typeface="Arial" panose="020B0604020202020204" pitchFamily="34" charset="0"/>
            </a:endParaRPr>
          </a:p>
          <a:p>
            <a:pPr>
              <a:lnSpc>
                <a:spcPct val="120000"/>
              </a:lnSpc>
            </a:pPr>
            <a:r>
              <a:rPr lang="en-GB" dirty="0">
                <a:latin typeface="Arial" panose="020B0604020202020204" pitchFamily="34" charset="0"/>
                <a:cs typeface="Arial" panose="020B0604020202020204" pitchFamily="34" charset="0"/>
              </a:rPr>
              <a:t>Your KEITS Training Consultant (TC) will undertake approximately four face to face visits over the period of the course plus  around 12 remote training and review sessions.</a:t>
            </a:r>
          </a:p>
          <a:p>
            <a:pPr>
              <a:lnSpc>
                <a:spcPct val="120000"/>
              </a:lnSpc>
            </a:pPr>
            <a:r>
              <a:rPr lang="en-GB" b="1" dirty="0">
                <a:latin typeface="Arial" panose="020B0604020202020204" pitchFamily="34" charset="0"/>
                <a:cs typeface="Arial" panose="020B0604020202020204" pitchFamily="34" charset="0"/>
              </a:rPr>
              <a:t>Remote sessions </a:t>
            </a:r>
            <a:r>
              <a:rPr lang="en-GB" dirty="0">
                <a:latin typeface="Arial" panose="020B0604020202020204" pitchFamily="34" charset="0"/>
                <a:cs typeface="Arial" panose="020B0604020202020204" pitchFamily="34" charset="0"/>
              </a:rPr>
              <a:t>will be completed via:</a:t>
            </a:r>
          </a:p>
          <a:p>
            <a:pPr lvl="1">
              <a:lnSpc>
                <a:spcPct val="120000"/>
              </a:lnSpc>
            </a:pPr>
            <a:r>
              <a:rPr lang="en-GB" dirty="0">
                <a:latin typeface="Arial" panose="020B0604020202020204" pitchFamily="34" charset="0"/>
                <a:cs typeface="Arial" panose="020B0604020202020204" pitchFamily="34" charset="0"/>
              </a:rPr>
              <a:t>Microsoft Teams/Skype/Face Time/Smart Room on the E-portfolio (SA)</a:t>
            </a:r>
          </a:p>
          <a:p>
            <a:pPr lvl="1">
              <a:lnSpc>
                <a:spcPct val="120000"/>
              </a:lnSpc>
            </a:pPr>
            <a:r>
              <a:rPr lang="en-US" dirty="0">
                <a:latin typeface="Arial" panose="020B0604020202020204" pitchFamily="34" charset="0"/>
                <a:cs typeface="Arial" panose="020B0604020202020204" pitchFamily="34" charset="0"/>
              </a:rPr>
              <a:t>Remote Training sessions are normally between 10am and 12 noon</a:t>
            </a:r>
            <a:endParaRPr lang="en-GB" dirty="0">
              <a:latin typeface="Arial" panose="020B0604020202020204" pitchFamily="34" charset="0"/>
              <a:cs typeface="Arial" panose="020B0604020202020204" pitchFamily="34" charset="0"/>
            </a:endParaRPr>
          </a:p>
          <a:p>
            <a:pPr>
              <a:lnSpc>
                <a:spcPct val="120000"/>
              </a:lnSpc>
            </a:pPr>
            <a:r>
              <a:rPr lang="en-GB" dirty="0">
                <a:latin typeface="Arial" panose="020B0604020202020204" pitchFamily="34" charset="0"/>
                <a:cs typeface="Arial" panose="020B0604020202020204" pitchFamily="34" charset="0"/>
              </a:rPr>
              <a:t>This means that you should have a visit/review every </a:t>
            </a:r>
            <a:r>
              <a:rPr lang="en-GB" b="1" dirty="0">
                <a:latin typeface="Arial" panose="020B0604020202020204" pitchFamily="34" charset="0"/>
                <a:cs typeface="Arial" panose="020B0604020202020204" pitchFamily="34" charset="0"/>
              </a:rPr>
              <a:t>4 weeks, </a:t>
            </a:r>
            <a:r>
              <a:rPr lang="en-GB" dirty="0">
                <a:latin typeface="Arial" panose="020B0604020202020204" pitchFamily="34" charset="0"/>
                <a:cs typeface="Arial" panose="020B0604020202020204" pitchFamily="34" charset="0"/>
              </a:rPr>
              <a:t>each review will last between </a:t>
            </a:r>
            <a:r>
              <a:rPr lang="en-GB" b="1" dirty="0">
                <a:latin typeface="Arial" panose="020B0604020202020204" pitchFamily="34" charset="0"/>
                <a:cs typeface="Arial" panose="020B0604020202020204" pitchFamily="34" charset="0"/>
              </a:rPr>
              <a:t>1 and 3 hours. </a:t>
            </a:r>
            <a:r>
              <a:rPr lang="en-GB" dirty="0">
                <a:latin typeface="Arial" panose="020B0604020202020204" pitchFamily="34" charset="0"/>
                <a:cs typeface="Arial" panose="020B0604020202020204" pitchFamily="34" charset="0"/>
              </a:rPr>
              <a:t>Dates and time to be agreed between the apprentice, the employer and the TC.</a:t>
            </a:r>
          </a:p>
          <a:p>
            <a:pPr>
              <a:lnSpc>
                <a:spcPct val="120000"/>
              </a:lnSpc>
            </a:pPr>
            <a:r>
              <a:rPr lang="en-GB" dirty="0">
                <a:latin typeface="Arial" panose="020B0604020202020204" pitchFamily="34" charset="0"/>
                <a:cs typeface="Arial" panose="020B0604020202020204" pitchFamily="34" charset="0"/>
              </a:rPr>
              <a:t>Your TC will always be on hand to support you via email and telephone between visits/reviews.</a:t>
            </a:r>
          </a:p>
          <a:p>
            <a:pPr>
              <a:lnSpc>
                <a:spcPct val="120000"/>
              </a:lnSpc>
            </a:pPr>
            <a:r>
              <a:rPr lang="en-GB" dirty="0">
                <a:latin typeface="Arial" panose="020B0604020202020204" pitchFamily="34" charset="0"/>
                <a:cs typeface="Arial" panose="020B0604020202020204" pitchFamily="34" charset="0"/>
              </a:rPr>
              <a:t>If you have additional learning needs you may be eligible for extra support.</a:t>
            </a:r>
          </a:p>
          <a:p>
            <a:pPr>
              <a:lnSpc>
                <a:spcPct val="120000"/>
              </a:lnSpc>
            </a:pPr>
            <a:r>
              <a:rPr lang="en-GB" dirty="0">
                <a:latin typeface="Arial" panose="020B0604020202020204" pitchFamily="34" charset="0"/>
                <a:cs typeface="Arial" panose="020B0604020202020204" pitchFamily="34" charset="0"/>
              </a:rPr>
              <a:t>Regular communication is required between all parties (KEITS, learner and mentor) to ensure all required training is completed, necessary evidence is gathered and you are being supported effectively to meet agreed milestones/targets. </a:t>
            </a:r>
          </a:p>
          <a:p>
            <a:pPr>
              <a:lnSpc>
                <a:spcPct val="120000"/>
              </a:lnSpc>
            </a:pPr>
            <a:endParaRPr lang="en-GB" dirty="0">
              <a:latin typeface="Arial" panose="020B0604020202020204" pitchFamily="34" charset="0"/>
              <a:cs typeface="Arial" panose="020B0604020202020204" pitchFamily="34" charset="0"/>
            </a:endParaRPr>
          </a:p>
          <a:p>
            <a:endParaRPr lang="en-GB" dirty="0"/>
          </a:p>
        </p:txBody>
      </p:sp>
      <p:pic>
        <p:nvPicPr>
          <p:cNvPr id="5" name="Picture 4">
            <a:extLst>
              <a:ext uri="{FF2B5EF4-FFF2-40B4-BE49-F238E27FC236}">
                <a16:creationId xmlns:a16="http://schemas.microsoft.com/office/drawing/2014/main" id="{A4844ACD-1D9E-48B1-8E5B-99355D4F5A6A}"/>
              </a:ext>
            </a:extLst>
          </p:cNvPr>
          <p:cNvPicPr>
            <a:picLocks noChangeAspect="1"/>
          </p:cNvPicPr>
          <p:nvPr/>
        </p:nvPicPr>
        <p:blipFill>
          <a:blip r:embed="rId2"/>
          <a:stretch>
            <a:fillRect/>
          </a:stretch>
        </p:blipFill>
        <p:spPr>
          <a:xfrm>
            <a:off x="299397" y="127434"/>
            <a:ext cx="872004" cy="872004"/>
          </a:xfrm>
          <a:prstGeom prst="rect">
            <a:avLst/>
          </a:prstGeom>
        </p:spPr>
      </p:pic>
      <p:pic>
        <p:nvPicPr>
          <p:cNvPr id="4" name="2DB10A13-D40A-4359-89D6-322E19C24196">
            <a:extLst>
              <a:ext uri="{FF2B5EF4-FFF2-40B4-BE49-F238E27FC236}">
                <a16:creationId xmlns:a16="http://schemas.microsoft.com/office/drawing/2014/main" id="{D0CD9947-9C50-C19B-1D9F-72356413F6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4793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04994-159A-4808-B29B-0BE18269312C}"/>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The Apprenticeship - Topics</a:t>
            </a:r>
          </a:p>
        </p:txBody>
      </p:sp>
      <p:sp>
        <p:nvSpPr>
          <p:cNvPr id="3" name="Content Placeholder 2">
            <a:extLst>
              <a:ext uri="{FF2B5EF4-FFF2-40B4-BE49-F238E27FC236}">
                <a16:creationId xmlns:a16="http://schemas.microsoft.com/office/drawing/2014/main" id="{0FBFA5DD-381B-4D0A-9F4B-18CF5C2717B1}"/>
              </a:ext>
            </a:extLst>
          </p:cNvPr>
          <p:cNvSpPr>
            <a:spLocks noGrp="1"/>
          </p:cNvSpPr>
          <p:nvPr>
            <p:ph idx="1"/>
          </p:nvPr>
        </p:nvSpPr>
        <p:spPr>
          <a:xfrm>
            <a:off x="838200" y="1690688"/>
            <a:ext cx="10515600" cy="4486275"/>
          </a:xfrm>
        </p:spPr>
        <p:txBody>
          <a:bodyPr>
            <a:normAutofit fontScale="25000" lnSpcReduction="20000"/>
          </a:bodyPr>
          <a:lstStyle/>
          <a:p>
            <a:pPr marL="0" indent="0">
              <a:buNone/>
            </a:pPr>
            <a:r>
              <a:rPr lang="en-GB" sz="7200" dirty="0">
                <a:latin typeface="Arial" panose="020B0604020202020204" pitchFamily="34" charset="0"/>
                <a:cs typeface="Arial" panose="020B0604020202020204" pitchFamily="34" charset="0"/>
              </a:rPr>
              <a:t>The course covers the following topics:</a:t>
            </a:r>
          </a:p>
          <a:p>
            <a:pPr marL="285750" indent="-285750">
              <a:buFont typeface="Arial" panose="020B0604020202020204" pitchFamily="34" charset="0"/>
              <a:buChar char="•"/>
            </a:pPr>
            <a:r>
              <a:rPr lang="en-GB" sz="6400" dirty="0">
                <a:latin typeface="Arial" panose="020B0604020202020204" pitchFamily="34" charset="0"/>
                <a:cs typeface="Arial" panose="020B0604020202020204" pitchFamily="34" charset="0"/>
              </a:rPr>
              <a:t>Health &amp; Safety</a:t>
            </a:r>
          </a:p>
          <a:p>
            <a:pPr marL="285750" indent="-285750">
              <a:buFont typeface="Arial" panose="020B0604020202020204" pitchFamily="34" charset="0"/>
              <a:buChar char="•"/>
            </a:pPr>
            <a:r>
              <a:rPr lang="en-GB" sz="6400" dirty="0">
                <a:latin typeface="Arial" panose="020B0604020202020204" pitchFamily="34" charset="0"/>
                <a:cs typeface="Arial" panose="020B0604020202020204" pitchFamily="34" charset="0"/>
              </a:rPr>
              <a:t>Industry Understanding</a:t>
            </a:r>
          </a:p>
          <a:p>
            <a:pPr marL="285750" indent="-285750">
              <a:buFont typeface="Arial" panose="020B0604020202020204" pitchFamily="34" charset="0"/>
              <a:buChar char="•"/>
            </a:pPr>
            <a:r>
              <a:rPr lang="en-GB" sz="6400" dirty="0">
                <a:latin typeface="Arial" panose="020B0604020202020204" pitchFamily="34" charset="0"/>
                <a:cs typeface="Arial" panose="020B0604020202020204" pitchFamily="34" charset="0"/>
              </a:rPr>
              <a:t>Communication</a:t>
            </a:r>
          </a:p>
          <a:p>
            <a:pPr marL="285750" indent="-285750">
              <a:buFont typeface="Arial" panose="020B0604020202020204" pitchFamily="34" charset="0"/>
              <a:buChar char="•"/>
            </a:pPr>
            <a:r>
              <a:rPr lang="en-GB" sz="6400" dirty="0">
                <a:latin typeface="Arial" panose="020B0604020202020204" pitchFamily="34" charset="0"/>
                <a:cs typeface="Arial" panose="020B0604020202020204" pitchFamily="34" charset="0"/>
              </a:rPr>
              <a:t>Business Skills</a:t>
            </a:r>
          </a:p>
          <a:p>
            <a:pPr marL="285750" indent="-285750">
              <a:buFont typeface="Arial" panose="020B0604020202020204" pitchFamily="34" charset="0"/>
              <a:buChar char="•"/>
            </a:pPr>
            <a:r>
              <a:rPr lang="en-GB" sz="6400" dirty="0">
                <a:latin typeface="Arial" panose="020B0604020202020204" pitchFamily="34" charset="0"/>
                <a:cs typeface="Arial" panose="020B0604020202020204" pitchFamily="34" charset="0"/>
              </a:rPr>
              <a:t>Soil types</a:t>
            </a:r>
          </a:p>
          <a:p>
            <a:pPr marL="285750" indent="-285750">
              <a:buFont typeface="Arial" panose="020B0604020202020204" pitchFamily="34" charset="0"/>
              <a:buChar char="•"/>
            </a:pPr>
            <a:r>
              <a:rPr lang="en-GB" sz="6400" dirty="0">
                <a:latin typeface="Arial" panose="020B0604020202020204" pitchFamily="34" charset="0"/>
                <a:cs typeface="Arial" panose="020B0604020202020204" pitchFamily="34" charset="0"/>
              </a:rPr>
              <a:t>Grass Identification</a:t>
            </a:r>
          </a:p>
          <a:p>
            <a:pPr marL="285750" indent="-285750">
              <a:buFont typeface="Arial" panose="020B0604020202020204" pitchFamily="34" charset="0"/>
              <a:buChar char="•"/>
            </a:pPr>
            <a:r>
              <a:rPr lang="en-GB" sz="6400" dirty="0">
                <a:latin typeface="Arial" panose="020B0604020202020204" pitchFamily="34" charset="0"/>
                <a:cs typeface="Arial" panose="020B0604020202020204" pitchFamily="34" charset="0"/>
              </a:rPr>
              <a:t>Weed/moss identification</a:t>
            </a:r>
          </a:p>
          <a:p>
            <a:pPr marL="285750" indent="-285750">
              <a:buFont typeface="Arial" panose="020B0604020202020204" pitchFamily="34" charset="0"/>
              <a:buChar char="•"/>
            </a:pPr>
            <a:r>
              <a:rPr lang="en-GB" sz="6400" dirty="0">
                <a:latin typeface="Arial" panose="020B0604020202020204" pitchFamily="34" charset="0"/>
                <a:cs typeface="Arial" panose="020B0604020202020204" pitchFamily="34" charset="0"/>
              </a:rPr>
              <a:t>Pests, diseases and disorders</a:t>
            </a:r>
          </a:p>
          <a:p>
            <a:pPr marL="285750" indent="-285750">
              <a:buFont typeface="Arial" panose="020B0604020202020204" pitchFamily="34" charset="0"/>
              <a:buChar char="•"/>
            </a:pPr>
            <a:r>
              <a:rPr lang="en-GB" sz="6400" dirty="0">
                <a:latin typeface="Arial" panose="020B0604020202020204" pitchFamily="34" charset="0"/>
                <a:cs typeface="Arial" panose="020B0604020202020204" pitchFamily="34" charset="0"/>
              </a:rPr>
              <a:t>Sports turf maintenance and repair</a:t>
            </a:r>
          </a:p>
          <a:p>
            <a:pPr marL="285750" indent="-285750">
              <a:buFont typeface="Arial" panose="020B0604020202020204" pitchFamily="34" charset="0"/>
              <a:buChar char="•"/>
            </a:pPr>
            <a:r>
              <a:rPr lang="en-GB" sz="6400" dirty="0">
                <a:latin typeface="Arial" panose="020B0604020202020204" pitchFamily="34" charset="0"/>
                <a:cs typeface="Arial" panose="020B0604020202020204" pitchFamily="34" charset="0"/>
              </a:rPr>
              <a:t>Artificial turf</a:t>
            </a:r>
          </a:p>
          <a:p>
            <a:pPr marL="285750" indent="-285750">
              <a:buFont typeface="Arial" panose="020B0604020202020204" pitchFamily="34" charset="0"/>
              <a:buChar char="•"/>
            </a:pPr>
            <a:r>
              <a:rPr lang="en-GB" sz="6400" dirty="0">
                <a:latin typeface="Arial" panose="020B0604020202020204" pitchFamily="34" charset="0"/>
                <a:cs typeface="Arial" panose="020B0604020202020204" pitchFamily="34" charset="0"/>
              </a:rPr>
              <a:t>Line marking</a:t>
            </a:r>
          </a:p>
          <a:p>
            <a:pPr marL="285750" indent="-285750">
              <a:buFont typeface="Arial" panose="020B0604020202020204" pitchFamily="34" charset="0"/>
              <a:buChar char="•"/>
            </a:pPr>
            <a:r>
              <a:rPr lang="en-GB" sz="6400" dirty="0">
                <a:latin typeface="Arial" panose="020B0604020202020204" pitchFamily="34" charset="0"/>
                <a:cs typeface="Arial" panose="020B0604020202020204" pitchFamily="34" charset="0"/>
              </a:rPr>
              <a:t>Drainage and irrigation</a:t>
            </a:r>
          </a:p>
          <a:p>
            <a:pPr marL="285750" indent="-285750">
              <a:buFont typeface="Arial" panose="020B0604020202020204" pitchFamily="34" charset="0"/>
              <a:buChar char="•"/>
            </a:pPr>
            <a:r>
              <a:rPr lang="en-GB" sz="6400" dirty="0">
                <a:latin typeface="Arial" panose="020B0604020202020204" pitchFamily="34" charset="0"/>
                <a:cs typeface="Arial" panose="020B0604020202020204" pitchFamily="34" charset="0"/>
              </a:rPr>
              <a:t>Performance Standards for different sports</a:t>
            </a:r>
          </a:p>
          <a:p>
            <a:pPr marL="285750" indent="-285750">
              <a:buFont typeface="Arial" panose="020B0604020202020204" pitchFamily="34" charset="0"/>
              <a:buChar char="•"/>
            </a:pPr>
            <a:r>
              <a:rPr lang="en-GB" sz="6400" dirty="0">
                <a:latin typeface="Arial" panose="020B0604020202020204" pitchFamily="34" charset="0"/>
                <a:cs typeface="Arial" panose="020B0604020202020204" pitchFamily="34" charset="0"/>
              </a:rPr>
              <a:t>Environmental Impact </a:t>
            </a:r>
          </a:p>
          <a:p>
            <a:pPr marL="0" indent="0" algn="ctr">
              <a:buNone/>
            </a:pPr>
            <a:r>
              <a:rPr lang="en-GB" sz="7200" dirty="0">
                <a:latin typeface="Arial" panose="020B0604020202020204" pitchFamily="34" charset="0"/>
                <a:cs typeface="Arial" panose="020B0604020202020204" pitchFamily="34" charset="0"/>
              </a:rPr>
              <a:t>All will require development of skills, knowledge and behaviours</a:t>
            </a:r>
          </a:p>
        </p:txBody>
      </p:sp>
      <p:pic>
        <p:nvPicPr>
          <p:cNvPr id="7" name="Picture 2" descr="Free Images : sport venue, green, lawn, artificial turf, flooring, grass  family, plant, line, team sport, player, soccer specific stadium, sports  equipment, ball game, grassland, International rules football 5873x3915 - -  1617976 -">
            <a:extLst>
              <a:ext uri="{FF2B5EF4-FFF2-40B4-BE49-F238E27FC236}">
                <a16:creationId xmlns:a16="http://schemas.microsoft.com/office/drawing/2014/main" id="{90B01B76-1351-4AED-9418-BFA61DE249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6324" y="1690688"/>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Free Images : field, tool, asphalt, vehicle, lawn mower, lawn mowing, lawn  care, lawn maintenance, outdoor power equipment, lawn services, grass  cutting 2464x1632 - - 754943 - Free stock photos - PxHere">
            <a:extLst>
              <a:ext uri="{FF2B5EF4-FFF2-40B4-BE49-F238E27FC236}">
                <a16:creationId xmlns:a16="http://schemas.microsoft.com/office/drawing/2014/main" id="{7505971E-C7B5-487F-9458-121632A0C3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7112" y="3838293"/>
            <a:ext cx="2628900" cy="1743075"/>
          </a:xfrm>
          <a:prstGeom prst="rect">
            <a:avLst/>
          </a:prstGeom>
          <a:noFill/>
          <a:extLst>
            <a:ext uri="{909E8E84-426E-40DD-AFC4-6F175D3DCCD1}">
              <a14:hiddenFill xmlns:a14="http://schemas.microsoft.com/office/drawing/2010/main">
                <a:solidFill>
                  <a:srgbClr val="FFFFFF"/>
                </a:solidFill>
              </a14:hiddenFill>
            </a:ext>
          </a:extLst>
        </p:spPr>
      </p:pic>
      <p:pic>
        <p:nvPicPr>
          <p:cNvPr id="4" name="2DB10A13-D40A-4359-89D6-322E19C24196">
            <a:extLst>
              <a:ext uri="{FF2B5EF4-FFF2-40B4-BE49-F238E27FC236}">
                <a16:creationId xmlns:a16="http://schemas.microsoft.com/office/drawing/2014/main" id="{73D9755F-C173-6D04-73FB-6EFDC76C85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8105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BDE04-9C59-9A10-7C39-405B277825F0}"/>
              </a:ext>
            </a:extLst>
          </p:cNvPr>
          <p:cNvSpPr>
            <a:spLocks noGrp="1"/>
          </p:cNvSpPr>
          <p:nvPr>
            <p:ph type="title"/>
          </p:nvPr>
        </p:nvSpPr>
        <p:spPr>
          <a:xfrm>
            <a:off x="838200" y="365125"/>
            <a:ext cx="9423400" cy="1325563"/>
          </a:xfrm>
        </p:spPr>
        <p:txBody>
          <a:bodyPr>
            <a:normAutofit fontScale="90000"/>
          </a:bodyPr>
          <a:lstStyle/>
          <a:p>
            <a:pPr algn="ctr"/>
            <a:r>
              <a:rPr lang="en-US" sz="3600" b="1" dirty="0">
                <a:latin typeface="Arial" panose="020B0604020202020204" pitchFamily="34" charset="0"/>
                <a:cs typeface="Arial" panose="020B0604020202020204" pitchFamily="34" charset="0"/>
              </a:rPr>
              <a:t>What your Sport Turf Operative Apprenticeship will look like from start to finish</a:t>
            </a:r>
            <a:endParaRPr lang="en-GB" sz="3600" dirty="0"/>
          </a:p>
        </p:txBody>
      </p:sp>
      <p:sp>
        <p:nvSpPr>
          <p:cNvPr id="3" name="Content Placeholder 2">
            <a:extLst>
              <a:ext uri="{FF2B5EF4-FFF2-40B4-BE49-F238E27FC236}">
                <a16:creationId xmlns:a16="http://schemas.microsoft.com/office/drawing/2014/main" id="{C643DC6B-9B73-C498-3617-D59E9F0156C1}"/>
              </a:ext>
            </a:extLst>
          </p:cNvPr>
          <p:cNvSpPr>
            <a:spLocks noGrp="1"/>
          </p:cNvSpPr>
          <p:nvPr>
            <p:ph idx="1"/>
          </p:nvPr>
        </p:nvSpPr>
        <p:spPr/>
        <p:txBody>
          <a:bodyPr/>
          <a:lstStyle/>
          <a:p>
            <a:pPr marL="0" indent="0">
              <a:buNone/>
            </a:pPr>
            <a:r>
              <a:rPr lang="en-US" dirty="0"/>
              <a:t>Pre enrolment checks including:</a:t>
            </a:r>
          </a:p>
          <a:p>
            <a:pPr lvl="1"/>
            <a:r>
              <a:rPr lang="en-US" sz="2800" dirty="0"/>
              <a:t>Previous qualifications</a:t>
            </a:r>
          </a:p>
          <a:p>
            <a:pPr lvl="1"/>
            <a:r>
              <a:rPr lang="en-US" sz="2800" dirty="0"/>
              <a:t>Eligibility (including ID and right to work in UK)</a:t>
            </a:r>
          </a:p>
          <a:p>
            <a:pPr lvl="1"/>
            <a:r>
              <a:rPr lang="en-US" sz="2800" dirty="0"/>
              <a:t>Relevant prior experience</a:t>
            </a:r>
          </a:p>
          <a:p>
            <a:pPr lvl="1"/>
            <a:r>
              <a:rPr lang="en-US" sz="2800" dirty="0"/>
              <a:t>Completion of skills scans</a:t>
            </a:r>
          </a:p>
          <a:p>
            <a:pPr lvl="1"/>
            <a:r>
              <a:rPr lang="en-US" sz="2800" dirty="0"/>
              <a:t>Preliminary interview call (if relevant)</a:t>
            </a:r>
          </a:p>
          <a:p>
            <a:pPr lvl="1"/>
            <a:r>
              <a:rPr lang="en-US" sz="2800" dirty="0"/>
              <a:t>Initial assessments which include </a:t>
            </a:r>
            <a:r>
              <a:rPr lang="en-US" sz="2800" dirty="0" err="1"/>
              <a:t>maths</a:t>
            </a:r>
            <a:r>
              <a:rPr lang="en-US" sz="2800" dirty="0"/>
              <a:t> and English initial assessment for all apprentices</a:t>
            </a:r>
          </a:p>
          <a:p>
            <a:pPr marL="0" indent="0">
              <a:buNone/>
            </a:pPr>
            <a:endParaRPr lang="en-GB" dirty="0"/>
          </a:p>
        </p:txBody>
      </p:sp>
      <p:pic>
        <p:nvPicPr>
          <p:cNvPr id="5" name="2DB10A13-D40A-4359-89D6-322E19C24196">
            <a:extLst>
              <a:ext uri="{FF2B5EF4-FFF2-40B4-BE49-F238E27FC236}">
                <a16:creationId xmlns:a16="http://schemas.microsoft.com/office/drawing/2014/main" id="{C23A59FB-66D6-6906-196B-CC24F62CDE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7612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C81D4-EF30-84DA-A5A3-D00A7085BB15}"/>
              </a:ext>
            </a:extLst>
          </p:cNvPr>
          <p:cNvSpPr>
            <a:spLocks noGrp="1"/>
          </p:cNvSpPr>
          <p:nvPr>
            <p:ph type="title"/>
          </p:nvPr>
        </p:nvSpPr>
        <p:spPr/>
        <p:txBody>
          <a:bodyPr>
            <a:normAutofit/>
          </a:bodyPr>
          <a:lstStyle/>
          <a:p>
            <a:pPr algn="ctr"/>
            <a:r>
              <a:rPr lang="en-US" b="1" dirty="0"/>
              <a:t>Starting Your Apprenticeship</a:t>
            </a:r>
            <a:endParaRPr lang="en-GB" b="1" dirty="0"/>
          </a:p>
        </p:txBody>
      </p:sp>
      <p:sp>
        <p:nvSpPr>
          <p:cNvPr id="3" name="Content Placeholder 2">
            <a:extLst>
              <a:ext uri="{FF2B5EF4-FFF2-40B4-BE49-F238E27FC236}">
                <a16:creationId xmlns:a16="http://schemas.microsoft.com/office/drawing/2014/main" id="{E58340DB-1E08-67E2-3F45-23C714B2831D}"/>
              </a:ext>
            </a:extLst>
          </p:cNvPr>
          <p:cNvSpPr>
            <a:spLocks noGrp="1"/>
          </p:cNvSpPr>
          <p:nvPr>
            <p:ph idx="1"/>
          </p:nvPr>
        </p:nvSpPr>
        <p:spPr/>
        <p:txBody>
          <a:bodyPr>
            <a:normAutofit lnSpcReduction="10000"/>
          </a:bodyPr>
          <a:lstStyle/>
          <a:p>
            <a:pPr marL="0" indent="0">
              <a:buNone/>
            </a:pPr>
            <a:r>
              <a:rPr lang="en-US" sz="3600" dirty="0"/>
              <a:t>Remote Enrolment</a:t>
            </a:r>
            <a:r>
              <a:rPr lang="en-US" sz="4000" b="1" dirty="0"/>
              <a:t>:</a:t>
            </a:r>
          </a:p>
          <a:p>
            <a:pPr lvl="1"/>
            <a:r>
              <a:rPr lang="en-US" sz="3200" dirty="0"/>
              <a:t>Completion of necessary online, apprenticeship, enrolment forms</a:t>
            </a:r>
          </a:p>
          <a:p>
            <a:pPr lvl="1"/>
            <a:r>
              <a:rPr lang="en-US" sz="3200" dirty="0"/>
              <a:t>Completion of online introductory learning activities</a:t>
            </a:r>
          </a:p>
          <a:p>
            <a:pPr lvl="1"/>
            <a:r>
              <a:rPr lang="en-US" sz="3200" dirty="0"/>
              <a:t>Commencement of off the job training log</a:t>
            </a:r>
          </a:p>
          <a:p>
            <a:pPr marL="457200" lvl="1" indent="0">
              <a:buNone/>
            </a:pPr>
            <a:endParaRPr lang="en-US" sz="3200" dirty="0"/>
          </a:p>
          <a:p>
            <a:pPr marL="0" indent="0">
              <a:buNone/>
            </a:pPr>
            <a:r>
              <a:rPr lang="en-US" sz="3600" dirty="0"/>
              <a:t>After your enrolment is completed, you will be contacted by your Training Consultant to arrange your induction and first training session.</a:t>
            </a:r>
          </a:p>
          <a:p>
            <a:pPr marL="0" indent="0">
              <a:buNone/>
            </a:pPr>
            <a:endParaRPr lang="en-GB" dirty="0"/>
          </a:p>
        </p:txBody>
      </p:sp>
      <p:pic>
        <p:nvPicPr>
          <p:cNvPr id="5" name="2DB10A13-D40A-4359-89D6-322E19C24196">
            <a:extLst>
              <a:ext uri="{FF2B5EF4-FFF2-40B4-BE49-F238E27FC236}">
                <a16:creationId xmlns:a16="http://schemas.microsoft.com/office/drawing/2014/main" id="{736B29E0-965C-3857-939E-29EB058F53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9918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265D4-4524-2251-8680-0682B88D3B23}"/>
              </a:ext>
            </a:extLst>
          </p:cNvPr>
          <p:cNvSpPr>
            <a:spLocks noGrp="1"/>
          </p:cNvSpPr>
          <p:nvPr>
            <p:ph type="title"/>
          </p:nvPr>
        </p:nvSpPr>
        <p:spPr/>
        <p:txBody>
          <a:bodyPr/>
          <a:lstStyle/>
          <a:p>
            <a:pPr algn="ctr"/>
            <a:r>
              <a:rPr lang="en-US" b="1" dirty="0"/>
              <a:t>Session Content</a:t>
            </a:r>
            <a:endParaRPr lang="en-GB" b="1" dirty="0"/>
          </a:p>
        </p:txBody>
      </p:sp>
      <p:sp>
        <p:nvSpPr>
          <p:cNvPr id="3" name="Content Placeholder 2">
            <a:extLst>
              <a:ext uri="{FF2B5EF4-FFF2-40B4-BE49-F238E27FC236}">
                <a16:creationId xmlns:a16="http://schemas.microsoft.com/office/drawing/2014/main" id="{2ADBAA35-33FA-5E98-0D67-8AF29CA7D4BC}"/>
              </a:ext>
            </a:extLst>
          </p:cNvPr>
          <p:cNvSpPr>
            <a:spLocks noGrp="1"/>
          </p:cNvSpPr>
          <p:nvPr>
            <p:ph idx="1"/>
          </p:nvPr>
        </p:nvSpPr>
        <p:spPr/>
        <p:txBody>
          <a:bodyPr/>
          <a:lstStyle/>
          <a:p>
            <a:pPr marL="0" lvl="0" indent="0" defTabSz="711200">
              <a:lnSpc>
                <a:spcPct val="90000"/>
              </a:lnSpc>
              <a:spcBef>
                <a:spcPct val="0"/>
              </a:spcBef>
              <a:spcAft>
                <a:spcPct val="35000"/>
              </a:spcAft>
              <a:buNone/>
            </a:pPr>
            <a:r>
              <a:rPr lang="en-US" sz="2000" dirty="0">
                <a:latin typeface="Arial" panose="020B0604020202020204" pitchFamily="34" charset="0"/>
                <a:cs typeface="Arial" panose="020B0604020202020204" pitchFamily="34" charset="0"/>
              </a:rPr>
              <a:t>In each session you will cover some or all of the following:</a:t>
            </a:r>
          </a:p>
          <a:p>
            <a:pPr marL="285750" lvl="1" indent="-285750" defTabSz="533400">
              <a:lnSpc>
                <a:spcPct val="90000"/>
              </a:lnSpc>
              <a:spcBef>
                <a:spcPct val="0"/>
              </a:spcBef>
              <a:spcAft>
                <a:spcPct val="15000"/>
              </a:spcAft>
            </a:pPr>
            <a:r>
              <a:rPr lang="en-US" sz="2000" dirty="0">
                <a:latin typeface="Arial" panose="020B0604020202020204" pitchFamily="34" charset="0"/>
                <a:cs typeface="Arial" panose="020B0604020202020204" pitchFamily="34" charset="0"/>
              </a:rPr>
              <a:t>Training in Skills, Knowledge and </a:t>
            </a:r>
            <a:r>
              <a:rPr lang="en-US" sz="2000" dirty="0" err="1">
                <a:latin typeface="Arial" panose="020B0604020202020204" pitchFamily="34" charset="0"/>
                <a:cs typeface="Arial" panose="020B0604020202020204" pitchFamily="34" charset="0"/>
              </a:rPr>
              <a:t>Behaviours</a:t>
            </a:r>
            <a:r>
              <a:rPr lang="en-US" sz="2000" dirty="0">
                <a:latin typeface="Arial" panose="020B0604020202020204" pitchFamily="34" charset="0"/>
                <a:cs typeface="Arial" panose="020B0604020202020204" pitchFamily="34" charset="0"/>
              </a:rPr>
              <a:t> will be delivered by both your employer and your TC and your progress will be reviewed.</a:t>
            </a:r>
            <a:endParaRPr lang="en-GB" sz="2000" dirty="0">
              <a:latin typeface="Arial" panose="020B0604020202020204" pitchFamily="34" charset="0"/>
              <a:cs typeface="Arial" panose="020B0604020202020204" pitchFamily="34" charset="0"/>
            </a:endParaRPr>
          </a:p>
          <a:p>
            <a:pPr marL="285750" lvl="1" indent="-285750" defTabSz="533400">
              <a:lnSpc>
                <a:spcPct val="90000"/>
              </a:lnSpc>
              <a:spcBef>
                <a:spcPct val="0"/>
              </a:spcBef>
              <a:spcAft>
                <a:spcPct val="15000"/>
              </a:spcAft>
            </a:pPr>
            <a:r>
              <a:rPr lang="en-US" sz="2000" dirty="0">
                <a:latin typeface="Arial" panose="020B0604020202020204" pitchFamily="34" charset="0"/>
                <a:cs typeface="Arial" panose="020B0604020202020204" pitchFamily="34" charset="0"/>
              </a:rPr>
              <a:t>Course work which may include case studies, projects, quizzes, collation of video and/or photographic evidence, work-books etc. will be set and assessed by your TC and you will be provided with developmental feedback to assist you with improvements.</a:t>
            </a:r>
            <a:endParaRPr lang="en-GB" sz="2000" dirty="0">
              <a:latin typeface="Arial" panose="020B0604020202020204" pitchFamily="34" charset="0"/>
              <a:cs typeface="Arial" panose="020B0604020202020204" pitchFamily="34" charset="0"/>
            </a:endParaRPr>
          </a:p>
          <a:p>
            <a:pPr marL="285750" lvl="1" indent="-285750" defTabSz="533400">
              <a:lnSpc>
                <a:spcPct val="90000"/>
              </a:lnSpc>
              <a:spcBef>
                <a:spcPct val="0"/>
              </a:spcBef>
              <a:spcAft>
                <a:spcPct val="15000"/>
              </a:spcAft>
            </a:pPr>
            <a:r>
              <a:rPr lang="en-US" sz="2000" dirty="0">
                <a:latin typeface="Arial" panose="020B0604020202020204" pitchFamily="34" charset="0"/>
                <a:cs typeface="Arial" panose="020B0604020202020204" pitchFamily="34" charset="0"/>
              </a:rPr>
              <a:t>Your Off Job Training log will be reviewed and updated. </a:t>
            </a:r>
            <a:endParaRPr lang="en-GB" sz="2000" dirty="0">
              <a:latin typeface="Arial" panose="020B0604020202020204" pitchFamily="34" charset="0"/>
              <a:cs typeface="Arial" panose="020B0604020202020204" pitchFamily="34" charset="0"/>
            </a:endParaRPr>
          </a:p>
          <a:p>
            <a:pPr marL="285750" lvl="1" indent="-285750" defTabSz="533400">
              <a:lnSpc>
                <a:spcPct val="90000"/>
              </a:lnSpc>
              <a:spcBef>
                <a:spcPct val="0"/>
              </a:spcBef>
              <a:spcAft>
                <a:spcPct val="15000"/>
              </a:spcAft>
            </a:pPr>
            <a:r>
              <a:rPr lang="en-US" sz="2000" dirty="0">
                <a:latin typeface="Arial" panose="020B0604020202020204" pitchFamily="34" charset="0"/>
                <a:cs typeface="Arial" panose="020B0604020202020204" pitchFamily="34" charset="0"/>
              </a:rPr>
              <a:t>TC’s will also provide training for the wider curriculum to include </a:t>
            </a:r>
            <a:r>
              <a:rPr lang="en-US" sz="2000" dirty="0" err="1">
                <a:latin typeface="Arial" panose="020B0604020202020204" pitchFamily="34" charset="0"/>
                <a:cs typeface="Arial" panose="020B0604020202020204" pitchFamily="34" charset="0"/>
              </a:rPr>
              <a:t>maths</a:t>
            </a:r>
            <a:r>
              <a:rPr lang="en-US" sz="2000" dirty="0">
                <a:latin typeface="Arial" panose="020B0604020202020204" pitchFamily="34" charset="0"/>
                <a:cs typeface="Arial" panose="020B0604020202020204" pitchFamily="34" charset="0"/>
              </a:rPr>
              <a:t>, English, Equality &amp; Diversity, e-safety, Safeguarding, Prevent (including British Values) &amp; relevant Information, Advice &amp; Guidance.</a:t>
            </a:r>
            <a:endParaRPr lang="en-GB" sz="2000" dirty="0">
              <a:latin typeface="Arial" panose="020B0604020202020204" pitchFamily="34" charset="0"/>
              <a:cs typeface="Arial" panose="020B0604020202020204" pitchFamily="34" charset="0"/>
            </a:endParaRPr>
          </a:p>
          <a:p>
            <a:pPr marL="285750" lvl="1" indent="-285750" defTabSz="533400">
              <a:lnSpc>
                <a:spcPct val="90000"/>
              </a:lnSpc>
              <a:spcBef>
                <a:spcPct val="0"/>
              </a:spcBef>
              <a:spcAft>
                <a:spcPct val="15000"/>
              </a:spcAft>
            </a:pPr>
            <a:r>
              <a:rPr lang="en-US" sz="2000" dirty="0">
                <a:latin typeface="Arial" panose="020B0604020202020204" pitchFamily="34" charset="0"/>
                <a:cs typeface="Arial" panose="020B0604020202020204" pitchFamily="34" charset="0"/>
              </a:rPr>
              <a:t>Directed work and study to be completed by next session will be agreed and recorded by you, your employer or representative and the TC.</a:t>
            </a:r>
            <a:endParaRPr lang="en-GB" sz="2000" dirty="0">
              <a:latin typeface="Arial" panose="020B0604020202020204" pitchFamily="34" charset="0"/>
              <a:cs typeface="Arial" panose="020B0604020202020204" pitchFamily="34" charset="0"/>
            </a:endParaRPr>
          </a:p>
          <a:p>
            <a:endParaRPr lang="en-GB" dirty="0"/>
          </a:p>
        </p:txBody>
      </p:sp>
      <p:pic>
        <p:nvPicPr>
          <p:cNvPr id="5" name="2DB10A13-D40A-4359-89D6-322E19C24196">
            <a:extLst>
              <a:ext uri="{FF2B5EF4-FFF2-40B4-BE49-F238E27FC236}">
                <a16:creationId xmlns:a16="http://schemas.microsoft.com/office/drawing/2014/main" id="{62512CB1-47D9-8C0F-EA06-4B5F668396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283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E5A37-6661-7999-8328-26A608F60900}"/>
              </a:ext>
            </a:extLst>
          </p:cNvPr>
          <p:cNvSpPr>
            <a:spLocks noGrp="1"/>
          </p:cNvSpPr>
          <p:nvPr>
            <p:ph type="title"/>
          </p:nvPr>
        </p:nvSpPr>
        <p:spPr/>
        <p:txBody>
          <a:bodyPr/>
          <a:lstStyle/>
          <a:p>
            <a:pPr algn="ctr"/>
            <a:r>
              <a:rPr lang="en-GB" b="1"/>
              <a:t>Off Job Training</a:t>
            </a:r>
          </a:p>
        </p:txBody>
      </p:sp>
      <p:sp>
        <p:nvSpPr>
          <p:cNvPr id="4" name="Content Placeholder 3">
            <a:extLst>
              <a:ext uri="{FF2B5EF4-FFF2-40B4-BE49-F238E27FC236}">
                <a16:creationId xmlns:a16="http://schemas.microsoft.com/office/drawing/2014/main" id="{012CBE2A-F286-440A-1D97-2127E3EE1929}"/>
              </a:ext>
            </a:extLst>
          </p:cNvPr>
          <p:cNvSpPr>
            <a:spLocks noGrp="1"/>
          </p:cNvSpPr>
          <p:nvPr>
            <p:ph idx="1"/>
          </p:nvPr>
        </p:nvSpPr>
        <p:spPr/>
        <p:txBody>
          <a:bodyPr>
            <a:normAutofit fontScale="77500" lnSpcReduction="20000"/>
          </a:bodyPr>
          <a:lstStyle/>
          <a:p>
            <a:pPr marL="0" indent="0">
              <a:buNone/>
            </a:pPr>
            <a:r>
              <a:rPr lang="en-US" dirty="0">
                <a:solidFill>
                  <a:srgbClr val="202124"/>
                </a:solidFill>
                <a:latin typeface="Arial" panose="020B0604020202020204" pitchFamily="34" charset="0"/>
                <a:cs typeface="Arial" panose="020B0604020202020204" pitchFamily="34" charset="0"/>
              </a:rPr>
              <a:t>Off-the-job training (OJT) is defined as learning which is directly relevant to the course, undertaken outside</a:t>
            </a:r>
            <a:r>
              <a:rPr lang="en-US" b="1" dirty="0">
                <a:solidFill>
                  <a:srgbClr val="202124"/>
                </a:solidFill>
                <a:latin typeface="Arial" panose="020B0604020202020204" pitchFamily="34" charset="0"/>
                <a:cs typeface="Arial" panose="020B0604020202020204" pitchFamily="34" charset="0"/>
              </a:rPr>
              <a:t> </a:t>
            </a:r>
            <a:r>
              <a:rPr lang="en-US" dirty="0">
                <a:solidFill>
                  <a:srgbClr val="202124"/>
                </a:solidFill>
                <a:latin typeface="Arial" panose="020B0604020202020204" pitchFamily="34" charset="0"/>
                <a:cs typeface="Arial" panose="020B0604020202020204" pitchFamily="34" charset="0"/>
              </a:rPr>
              <a:t>of day-to-day work duties (but within normal contracted hours) and leads towards the achievement of the apprenticeship. </a:t>
            </a:r>
          </a:p>
          <a:p>
            <a:pPr marL="0" indent="0">
              <a:buNone/>
            </a:pPr>
            <a:endParaRPr lang="en-US" dirty="0">
              <a:solidFill>
                <a:srgbClr val="202124"/>
              </a:solidFill>
              <a:highlight>
                <a:srgbClr val="FFFF00"/>
              </a:highlight>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Your apprenticeship has a minimum requirement </a:t>
            </a:r>
            <a:r>
              <a:rPr lang="en-GB">
                <a:latin typeface="Arial" panose="020B0604020202020204" pitchFamily="34" charset="0"/>
                <a:cs typeface="Arial" panose="020B0604020202020204" pitchFamily="34" charset="0"/>
              </a:rPr>
              <a:t>of 439 hours, </a:t>
            </a:r>
            <a:r>
              <a:rPr lang="en-GB" dirty="0">
                <a:latin typeface="Arial" panose="020B0604020202020204" pitchFamily="34" charset="0"/>
                <a:cs typeface="Arial" panose="020B0604020202020204" pitchFamily="34" charset="0"/>
              </a:rPr>
              <a:t>which is approximately 6 working hours per week throughout the programme and this must be continually recorded by you in your OJT log on Smart Assessor.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total hours shown above must be completed before you can undertake your Gateway meeting and progress to your End Point Assessment.</a:t>
            </a:r>
          </a:p>
          <a:p>
            <a:endParaRPr lang="en-GB" b="1" dirty="0">
              <a:solidFill>
                <a:srgbClr val="FF0000"/>
              </a:solidFill>
              <a:latin typeface="Arial" panose="020B0604020202020204" pitchFamily="34" charset="0"/>
              <a:cs typeface="Arial" panose="020B0604020202020204" pitchFamily="34" charset="0"/>
            </a:endParaRPr>
          </a:p>
          <a:p>
            <a:r>
              <a:rPr lang="en-GB" b="1" dirty="0">
                <a:solidFill>
                  <a:srgbClr val="FF0000"/>
                </a:solidFill>
                <a:latin typeface="Arial" panose="020B0604020202020204" pitchFamily="34" charset="0"/>
                <a:cs typeface="Arial" panose="020B0604020202020204" pitchFamily="34" charset="0"/>
              </a:rPr>
              <a:t>The Off the Job record is evidence that you have been engaged in active learning, failure to complete this record may lead to the funding being withheld and your apprenticeship may be suspended.</a:t>
            </a:r>
            <a:r>
              <a:rPr lang="en-GB" b="1" dirty="0">
                <a:latin typeface="Arial" panose="020B0604020202020204" pitchFamily="34" charset="0"/>
                <a:cs typeface="Arial" panose="020B0604020202020204" pitchFamily="34" charset="0"/>
              </a:rPr>
              <a:t> </a:t>
            </a:r>
          </a:p>
          <a:p>
            <a:pPr marL="0" indent="0">
              <a:buNone/>
            </a:pPr>
            <a:endParaRPr lang="en-US" b="1" dirty="0">
              <a:solidFill>
                <a:srgbClr val="FF0000"/>
              </a:solidFill>
              <a:latin typeface="Arial" panose="020B0604020202020204" pitchFamily="34" charset="0"/>
              <a:cs typeface="Arial" panose="020B0604020202020204" pitchFamily="34" charset="0"/>
            </a:endParaRPr>
          </a:p>
          <a:p>
            <a:endParaRPr lang="en-GB" dirty="0"/>
          </a:p>
        </p:txBody>
      </p:sp>
      <p:pic>
        <p:nvPicPr>
          <p:cNvPr id="5" name="2DB10A13-D40A-4359-89D6-322E19C24196">
            <a:extLst>
              <a:ext uri="{FF2B5EF4-FFF2-40B4-BE49-F238E27FC236}">
                <a16:creationId xmlns:a16="http://schemas.microsoft.com/office/drawing/2014/main" id="{20066239-C536-170C-58CC-012A59E5FE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6700307"/>
      </p:ext>
    </p:extLst>
  </p:cSld>
  <p:clrMapOvr>
    <a:masterClrMapping/>
  </p:clrMapOvr>
</p:sld>
</file>

<file path=ppt/theme/theme1.xml><?xml version="1.0" encoding="utf-8"?>
<a:theme xmlns:a="http://schemas.openxmlformats.org/drawingml/2006/main" name="KEITS Present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ITS Presentation" id="{1A02FEB3-D640-49B9-A5FC-98CB7E3479AB}" vid="{08F47242-C99D-49F2-9502-FED5DEC03B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966D05045685745B500DA91AB6D17DA" ma:contentTypeVersion="17" ma:contentTypeDescription="Create a new document." ma:contentTypeScope="" ma:versionID="d79da1d459cf0927dd2580f2fd9f8ce2">
  <xsd:schema xmlns:xsd="http://www.w3.org/2001/XMLSchema" xmlns:xs="http://www.w3.org/2001/XMLSchema" xmlns:p="http://schemas.microsoft.com/office/2006/metadata/properties" xmlns:ns2="9be15397-6232-4e29-a9f2-d196a6a0624e" xmlns:ns3="07c9b769-adb1-4251-9c98-04ce7bcecd0c" targetNamespace="http://schemas.microsoft.com/office/2006/metadata/properties" ma:root="true" ma:fieldsID="ec90a61404dbf11c2bca5602fffc3512" ns2:_="" ns3:_="">
    <xsd:import namespace="9be15397-6232-4e29-a9f2-d196a6a0624e"/>
    <xsd:import namespace="07c9b769-adb1-4251-9c98-04ce7bcecd0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15397-6232-4e29-a9f2-d196a6a062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7b79d9a-b974-423c-9c16-60b9b07c17dc"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7c9b769-adb1-4251-9c98-04ce7bcecd0c"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735575a-2ec0-4a65-b613-67387b85e187}" ma:internalName="TaxCatchAll" ma:showField="CatchAllData" ma:web="07c9b769-adb1-4251-9c98-04ce7bcecd0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be15397-6232-4e29-a9f2-d196a6a0624e">
      <Terms xmlns="http://schemas.microsoft.com/office/infopath/2007/PartnerControls"/>
    </lcf76f155ced4ddcb4097134ff3c332f>
    <TaxCatchAll xmlns="07c9b769-adb1-4251-9c98-04ce7bcecd0c" xsi:nil="true"/>
  </documentManagement>
</p:properties>
</file>

<file path=customXml/itemProps1.xml><?xml version="1.0" encoding="utf-8"?>
<ds:datastoreItem xmlns:ds="http://schemas.openxmlformats.org/officeDocument/2006/customXml" ds:itemID="{B7D58F2D-E45C-4B98-8004-E1B39876EDC3}">
  <ds:schemaRefs>
    <ds:schemaRef ds:uri="http://schemas.microsoft.com/sharepoint/v3/contenttype/forms"/>
  </ds:schemaRefs>
</ds:datastoreItem>
</file>

<file path=customXml/itemProps2.xml><?xml version="1.0" encoding="utf-8"?>
<ds:datastoreItem xmlns:ds="http://schemas.openxmlformats.org/officeDocument/2006/customXml" ds:itemID="{265C67F2-FC1F-48D7-BA0B-CCBAA2F01E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e15397-6232-4e29-a9f2-d196a6a0624e"/>
    <ds:schemaRef ds:uri="07c9b769-adb1-4251-9c98-04ce7bcecd0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D6C8401-07F4-4605-8474-5B8959458E23}">
  <ds:schemaRefs>
    <ds:schemaRef ds:uri="http://schemas.microsoft.com/office/2006/metadata/properties"/>
    <ds:schemaRef ds:uri="http://schemas.microsoft.com/office/infopath/2007/PartnerControls"/>
    <ds:schemaRef ds:uri="9be15397-6232-4e29-a9f2-d196a6a0624e"/>
    <ds:schemaRef ds:uri="07c9b769-adb1-4251-9c98-04ce7bcecd0c"/>
  </ds:schemaRefs>
</ds:datastoreItem>
</file>

<file path=docProps/app.xml><?xml version="1.0" encoding="utf-8"?>
<Properties xmlns="http://schemas.openxmlformats.org/officeDocument/2006/extended-properties" xmlns:vt="http://schemas.openxmlformats.org/officeDocument/2006/docPropsVTypes">
  <Template>KEITS Presentation</Template>
  <TotalTime>872</TotalTime>
  <Words>2502</Words>
  <Application>Microsoft Office PowerPoint</Application>
  <PresentationFormat>Widescreen</PresentationFormat>
  <Paragraphs>223</Paragraphs>
  <Slides>24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Wingdings</vt:lpstr>
      <vt:lpstr>KEITS Presentation</vt:lpstr>
      <vt:lpstr>PowerPoint Presentation</vt:lpstr>
      <vt:lpstr>PowerPoint Presentation</vt:lpstr>
      <vt:lpstr>PowerPoint Presentation</vt:lpstr>
      <vt:lpstr>The Apprenticeship – Duration</vt:lpstr>
      <vt:lpstr>The Apprenticeship - Topics</vt:lpstr>
      <vt:lpstr>What your Sport Turf Operative Apprenticeship will look like from start to finish</vt:lpstr>
      <vt:lpstr>Starting Your Apprenticeship</vt:lpstr>
      <vt:lpstr>Session Content</vt:lpstr>
      <vt:lpstr>Off Job Training</vt:lpstr>
      <vt:lpstr>PowerPoint Presentation</vt:lpstr>
      <vt:lpstr>The Apprenticeship – Gateway</vt:lpstr>
      <vt:lpstr>The Apprenticeship –  End Point Assessment</vt:lpstr>
      <vt:lpstr>The Apprenticeship –  End Point Assessment (Continued)</vt:lpstr>
      <vt:lpstr>Wider Curriculum Topics</vt:lpstr>
      <vt:lpstr>PowerPoint Presentation</vt:lpstr>
      <vt:lpstr>Maths &amp; English </vt:lpstr>
      <vt:lpstr>PowerPoint Presentation</vt:lpstr>
      <vt:lpstr>PowerPoint Presentation</vt:lpstr>
      <vt:lpstr>PowerPoint Presentation</vt:lpstr>
      <vt:lpstr>PowerPoint Presentation</vt:lpstr>
      <vt:lpstr>PowerPoint Presentation</vt:lpstr>
      <vt:lpstr>Wellbeing </vt:lpstr>
      <vt:lpstr>Any 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Diamond</dc:creator>
  <cp:lastModifiedBy>Andrea Streets</cp:lastModifiedBy>
  <cp:revision>45</cp:revision>
  <dcterms:created xsi:type="dcterms:W3CDTF">2021-05-26T10:17:10Z</dcterms:created>
  <dcterms:modified xsi:type="dcterms:W3CDTF">2025-06-25T19:42:28Z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0x0101006966D05045685745B500DA91AB6D17DA</vt:lpwstr>
  </property>
  <property fmtid="{D5CDD505-2E9C-101B-9397-08002B2CF9AE}" pid="3" name="MediaServiceImageTags">
    <vt:lpwstr/>
  </property>
</Properties>
</file>